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tags/tag9.xml" ContentType="application/vnd.openxmlformats-officedocument.presentationml.tags+xml"/>
  <Override PartName="/ppt/notesSlides/notesSlide24.xml" ContentType="application/vnd.openxmlformats-officedocument.presentationml.notesSlide+xml"/>
  <Override PartName="/ppt/tags/tag10.xml" ContentType="application/vnd.openxmlformats-officedocument.presentationml.tags+xml"/>
  <Override PartName="/ppt/notesSlides/notesSlide25.xml" ContentType="application/vnd.openxmlformats-officedocument.presentationml.notesSlide+xml"/>
  <Override PartName="/ppt/tags/tag11.xml" ContentType="application/vnd.openxmlformats-officedocument.presentationml.tags+xml"/>
  <Override PartName="/ppt/notesSlides/notesSlide26.xml" ContentType="application/vnd.openxmlformats-officedocument.presentationml.notesSlide+xml"/>
  <Override PartName="/ppt/tags/tag1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15.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7.xml" ContentType="application/vnd.openxmlformats-officedocument.presentationml.tags+xml"/>
  <Override PartName="/ppt/notesSlides/notesSlide41.xml" ContentType="application/vnd.openxmlformats-officedocument.presentationml.notesSlide+xml"/>
  <Override PartName="/ppt/tags/tag18.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7"/>
  </p:notesMasterIdLst>
  <p:handoutMasterIdLst>
    <p:handoutMasterId r:id="rId48"/>
  </p:handoutMasterIdLst>
  <p:sldIdLst>
    <p:sldId id="256" r:id="rId5"/>
    <p:sldId id="290" r:id="rId6"/>
    <p:sldId id="257" r:id="rId7"/>
    <p:sldId id="289" r:id="rId8"/>
    <p:sldId id="258" r:id="rId9"/>
    <p:sldId id="298" r:id="rId10"/>
    <p:sldId id="303" r:id="rId11"/>
    <p:sldId id="304" r:id="rId12"/>
    <p:sldId id="305" r:id="rId13"/>
    <p:sldId id="306" r:id="rId14"/>
    <p:sldId id="307" r:id="rId15"/>
    <p:sldId id="260" r:id="rId16"/>
    <p:sldId id="269" r:id="rId17"/>
    <p:sldId id="261" r:id="rId18"/>
    <p:sldId id="270" r:id="rId19"/>
    <p:sldId id="301" r:id="rId20"/>
    <p:sldId id="262" r:id="rId21"/>
    <p:sldId id="271" r:id="rId22"/>
    <p:sldId id="280" r:id="rId23"/>
    <p:sldId id="279" r:id="rId24"/>
    <p:sldId id="277" r:id="rId25"/>
    <p:sldId id="274" r:id="rId26"/>
    <p:sldId id="275" r:id="rId27"/>
    <p:sldId id="278" r:id="rId28"/>
    <p:sldId id="294" r:id="rId29"/>
    <p:sldId id="292" r:id="rId30"/>
    <p:sldId id="263" r:id="rId31"/>
    <p:sldId id="281" r:id="rId32"/>
    <p:sldId id="282" r:id="rId33"/>
    <p:sldId id="283" r:id="rId34"/>
    <p:sldId id="264" r:id="rId35"/>
    <p:sldId id="293" r:id="rId36"/>
    <p:sldId id="265" r:id="rId37"/>
    <p:sldId id="284" r:id="rId38"/>
    <p:sldId id="266" r:id="rId39"/>
    <p:sldId id="267" r:id="rId40"/>
    <p:sldId id="295" r:id="rId41"/>
    <p:sldId id="302" r:id="rId42"/>
    <p:sldId id="299" r:id="rId43"/>
    <p:sldId id="300" r:id="rId44"/>
    <p:sldId id="296" r:id="rId45"/>
    <p:sldId id="297" r:id="rId46"/>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7" autoAdjust="0"/>
    <p:restoredTop sz="51942" autoAdjust="0"/>
  </p:normalViewPr>
  <p:slideViewPr>
    <p:cSldViewPr>
      <p:cViewPr varScale="1">
        <p:scale>
          <a:sx n="48" d="100"/>
          <a:sy n="48" d="100"/>
        </p:scale>
        <p:origin x="232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10" d="100"/>
          <a:sy n="110" d="100"/>
        </p:scale>
        <p:origin x="-166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772A48-0BED-4A35-8F2E-4C91DFD1F932}" type="datetimeFigureOut">
              <a:rPr lang="en-US" smtClean="0"/>
              <a:pPr/>
              <a:t>9/18/2014</a:t>
            </a:fld>
            <a:endParaRPr lang="en-US"/>
          </a:p>
        </p:txBody>
      </p:sp>
    </p:spTree>
    <p:custDataLst>
      <p:tags r:id="rId2"/>
    </p:custDataLst>
    <p:extLst>
      <p:ext uri="{BB962C8B-B14F-4D97-AF65-F5344CB8AC3E}">
        <p14:creationId xmlns:p14="http://schemas.microsoft.com/office/powerpoint/2010/main" val="32019465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CAA213-5834-4543-92EE-1E37BF52BD06}" type="datetimeFigureOut">
              <a:rPr lang="en-US" smtClean="0"/>
              <a:pPr/>
              <a:t>9/18/2014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6"/>
          <p:cNvSpPr txBox="1">
            <a:spLocks/>
          </p:cNvSpPr>
          <p:nvPr/>
        </p:nvSpPr>
        <p:spPr>
          <a:xfrm>
            <a:off x="0" y="8679180"/>
            <a:ext cx="3037840" cy="464820"/>
          </a:xfrm>
          <a:prstGeom prst="rect">
            <a:avLst/>
          </a:prstGeom>
        </p:spPr>
        <p:txBody>
          <a:bodyPr vert="horz" lIns="93177" tIns="46589" rIns="93177" bIns="46589" rtlCol="0" anchor="b"/>
          <a:lstStyle>
            <a:lvl1pPr algn="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FITSP-Auditor Module 5 –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Slide Number Placeholder 6"/>
          <p:cNvSpPr txBox="1">
            <a:spLocks/>
          </p:cNvSpPr>
          <p:nvPr/>
        </p:nvSpPr>
        <p:spPr>
          <a:xfrm>
            <a:off x="3429000" y="8679180"/>
            <a:ext cx="3429000" cy="464820"/>
          </a:xfrm>
          <a:prstGeom prst="rect">
            <a:avLst/>
          </a:prstGeom>
        </p:spPr>
        <p:txBody>
          <a:bodyPr vert="horz" lIns="93177" tIns="46589" rIns="93177" bIns="46589" rtlCol="0" anchor="b"/>
          <a:lstStyle>
            <a:lvl1pPr algn="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Copyright © 2014 – Federal IT Security Institute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8" name="Slide Number Placeholder 6"/>
          <p:cNvSpPr txBox="1">
            <a:spLocks/>
          </p:cNvSpPr>
          <p:nvPr/>
        </p:nvSpPr>
        <p:spPr>
          <a:xfrm>
            <a:off x="2895600" y="8679180"/>
            <a:ext cx="533400" cy="464820"/>
          </a:xfrm>
          <a:prstGeom prst="rect">
            <a:avLst/>
          </a:prstGeom>
        </p:spPr>
        <p:txBody>
          <a:bodyPr vert="horz" lIns="93177" tIns="46589" rIns="93177" bIns="46589" rtlCol="0" anchor="b"/>
          <a:lstStyle>
            <a:lvl1pPr algn="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B86E5EE4-3903-44D4-AB5C-ECC63B693E32}" type="slidenum">
              <a:rPr lang="en-US" smtClean="0"/>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dirty="0" smtClean="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4615353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uildsecurityin.us-cert.gov/daisy/bsi/articles/knowledge/assurance/643.html"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image" Target="../media/image4.wmf"/></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Special Publication 800-53A is a companion guideline to Special Publication 800-53,</a:t>
            </a:r>
          </a:p>
          <a:p>
            <a:r>
              <a:rPr lang="en-US" dirty="0" smtClean="0"/>
              <a:t>Recommended Security Controls for Federal Information Systems and Organizations. Each publication provides guidance for implementing specific steps in the Risk Management Framework (RMF).  Special Publication 800-53 covers Step 2 in the RMF, security control selection (i.e., determining what security controls are needed to manage risks to organizational operations and assets, individuals, other organizations, and the Nation). Special Publication 800- 53A covers RMF Step 4, security control assessment, and RMF Step 6, continuous monitoring, and provides guidance on the security assessment process.</a:t>
            </a:r>
            <a:endParaRPr lang="en-US" dirty="0"/>
          </a:p>
        </p:txBody>
      </p:sp>
    </p:spTree>
    <p:extLst>
      <p:ext uri="{BB962C8B-B14F-4D97-AF65-F5344CB8AC3E}">
        <p14:creationId xmlns:p14="http://schemas.microsoft.com/office/powerpoint/2010/main" val="3126881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81000"/>
            <a:ext cx="5486400" cy="8077200"/>
          </a:xfrm>
        </p:spPr>
        <p:txBody>
          <a:bodyPr>
            <a:normAutofit/>
          </a:bodyPr>
          <a:lstStyle/>
          <a:p>
            <a:r>
              <a:rPr lang="en-US" dirty="0" smtClean="0"/>
              <a:t>Regression testing is any type of software testing that seeks to uncover new software bugs, or regressions, in existing functional and non-functional areas of a system after changes, such as enhancements, patches or configuration changes, have been made to them.</a:t>
            </a:r>
          </a:p>
          <a:p>
            <a:r>
              <a:rPr lang="en-US" dirty="0" smtClean="0"/>
              <a:t> </a:t>
            </a:r>
          </a:p>
          <a:p>
            <a:r>
              <a:rPr lang="en-US" dirty="0" smtClean="0"/>
              <a:t>The intent of regression testing is to ensure that a change, such as a bug fix, did not introduce new faults.  One of the main reasons for regression testing is to determine whether a change in one part of the software affects other parts of the software.</a:t>
            </a:r>
          </a:p>
          <a:p>
            <a:r>
              <a:rPr lang="en-US" dirty="0" smtClean="0"/>
              <a:t> </a:t>
            </a:r>
          </a:p>
          <a:p>
            <a:r>
              <a:rPr lang="en-US" dirty="0" smtClean="0"/>
              <a:t>Common methods of regression testing include rerunning previously run tests and checking whether program behavior has changed and whether previously fixed faults have re-emerged. Regression testing can be used to test a system efficiently by systematically selecting the appropriate minimum set of tests needed to adequately cover a particular change.</a:t>
            </a:r>
          </a:p>
          <a:p>
            <a:endParaRPr lang="en-US" b="1" u="sng" dirty="0" smtClean="0"/>
          </a:p>
          <a:p>
            <a:r>
              <a:rPr lang="en-US" b="1" u="sng" dirty="0" smtClean="0"/>
              <a:t>Operations and Maintenance:</a:t>
            </a:r>
          </a:p>
          <a:p>
            <a:r>
              <a:rPr lang="en-US" dirty="0" smtClean="0"/>
              <a:t>Security assessments are also routinely conducted by information system owners, common control providers, information system security officers, independent assessors, auditors, and Inspectors General during the operations and maintenance phase of the life cycle to ensure that security controls are effective and continue to be effective in the operational environment where the system is deployed. </a:t>
            </a:r>
          </a:p>
          <a:p>
            <a:endParaRPr lang="en-US" dirty="0" smtClean="0"/>
          </a:p>
          <a:p>
            <a:r>
              <a:rPr lang="en-US" dirty="0" smtClean="0"/>
              <a:t>For example, organizations assess all security controls employed within and inherited by the information system during the initial security authorization. Subsequent to the initial authorization, the organization assesses the security controls (including management, operational, and technical controls) on an ongoing basis. </a:t>
            </a:r>
          </a:p>
          <a:p>
            <a:endParaRPr lang="en-US" dirty="0" smtClean="0"/>
          </a:p>
          <a:p>
            <a:r>
              <a:rPr lang="en-US" b="1" u="sng" dirty="0" smtClean="0"/>
              <a:t>Disposal:</a:t>
            </a:r>
          </a:p>
          <a:p>
            <a:r>
              <a:rPr lang="en-US" dirty="0" smtClean="0"/>
              <a:t>Finally, at the end of the life cycle, security assessments are conducted as part of ensuring that important organizational information is purged from the information system prior to disposal.</a:t>
            </a:r>
            <a:endParaRPr lang="en-US" dirty="0"/>
          </a:p>
        </p:txBody>
      </p:sp>
    </p:spTree>
    <p:extLst>
      <p:ext uri="{BB962C8B-B14F-4D97-AF65-F5344CB8AC3E}">
        <p14:creationId xmlns:p14="http://schemas.microsoft.com/office/powerpoint/2010/main" val="1310571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NIST also initiated the Security Content Automation Protocol (SCAP) project that supports and complements the approach for achieving consistent, cost-effective security control assessments. </a:t>
            </a:r>
          </a:p>
          <a:p>
            <a:endParaRPr lang="en-US" dirty="0" smtClean="0"/>
          </a:p>
          <a:p>
            <a:r>
              <a:rPr lang="en-US" dirty="0" smtClean="0"/>
              <a:t>The primary purpose of the SCAP is to improve the automated application, verification, and reporting of information technology product-specific security configuration settings, enabling organizations to identify and reduce the vulnerabilities associated with products that are not configured properly. </a:t>
            </a:r>
          </a:p>
          <a:p>
            <a:endParaRPr lang="en-US" dirty="0" smtClean="0"/>
          </a:p>
          <a:p>
            <a:r>
              <a:rPr lang="en-US" dirty="0" smtClean="0"/>
              <a:t>As part of this initiative, an Open Checklist Interactive Language (OCIL) provides the capability to express the determination statements in the assessment procedures in a framework that will establish interoperability with the validated tool sets supporting SCAP.</a:t>
            </a:r>
            <a:endParaRPr lang="en-US" dirty="0"/>
          </a:p>
        </p:txBody>
      </p:sp>
    </p:spTree>
    <p:extLst>
      <p:ext uri="{BB962C8B-B14F-4D97-AF65-F5344CB8AC3E}">
        <p14:creationId xmlns:p14="http://schemas.microsoft.com/office/powerpoint/2010/main" val="1457174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Maximizing the number of common controls employed within an organization: </a:t>
            </a:r>
          </a:p>
          <a:p>
            <a:endParaRPr lang="en-US" dirty="0" smtClean="0"/>
          </a:p>
          <a:p>
            <a:pPr marL="742950" lvl="1" indent="-285750">
              <a:buAutoNum type="romanLcParenBoth"/>
            </a:pPr>
            <a:r>
              <a:rPr lang="en-US" dirty="0" smtClean="0"/>
              <a:t>Significantly reduces the cost of development, implementation, and assessment of security controls</a:t>
            </a:r>
          </a:p>
          <a:p>
            <a:pPr marL="742950" lvl="1" indent="-285750">
              <a:buAutoNum type="romanLcParenBoth"/>
            </a:pPr>
            <a:r>
              <a:rPr lang="en-US" dirty="0" smtClean="0"/>
              <a:t>Allows organizations to centralize security control assessments and to amortize the cost of those assessments across all information systems organization-wide</a:t>
            </a:r>
          </a:p>
          <a:p>
            <a:pPr marL="742950" lvl="1" indent="-285750">
              <a:buAutoNum type="romanLcParenBoth"/>
            </a:pPr>
            <a:r>
              <a:rPr lang="en-US" dirty="0" smtClean="0"/>
              <a:t>Increases overall security control consistency. </a:t>
            </a:r>
          </a:p>
          <a:p>
            <a:pPr marL="742950" lvl="1" indent="-285750">
              <a:buAutoNum type="romanLcParenBoth"/>
            </a:pPr>
            <a:endParaRPr lang="en-US" dirty="0" smtClean="0"/>
          </a:p>
          <a:p>
            <a:r>
              <a:rPr lang="en-US" dirty="0" smtClean="0"/>
              <a:t>An organization-wide approach to identifying common controls early in the application of the RMF facilitates a more global strategy for assessing those controls and sharing essential assessment results with information system owners and authorizing officials.</a:t>
            </a:r>
          </a:p>
          <a:p>
            <a:endParaRPr lang="en-US" dirty="0" smtClean="0"/>
          </a:p>
          <a:p>
            <a:r>
              <a:rPr lang="en-US" dirty="0" smtClean="0"/>
              <a:t>The sharing of assessment results among key organizational officials across information system boundaries has many important benefits including:</a:t>
            </a:r>
          </a:p>
          <a:p>
            <a:endParaRPr lang="en-US" dirty="0" smtClean="0"/>
          </a:p>
          <a:p>
            <a:pPr marL="228600" indent="-228600">
              <a:buFont typeface="+mj-lt"/>
              <a:buAutoNum type="arabicPeriod"/>
            </a:pPr>
            <a:r>
              <a:rPr lang="en-US" dirty="0" smtClean="0"/>
              <a:t>Providing the capability to review assessment results for all information systems and to make organization-wide, mission/business-related decisions on risk mitigation activities according to organizational priorities, the security categorization of the information systems supporting the organization, and risk assessments;</a:t>
            </a:r>
            <a:endParaRPr lang="en-US" dirty="0"/>
          </a:p>
        </p:txBody>
      </p:sp>
    </p:spTree>
    <p:extLst>
      <p:ext uri="{BB962C8B-B14F-4D97-AF65-F5344CB8AC3E}">
        <p14:creationId xmlns:p14="http://schemas.microsoft.com/office/powerpoint/2010/main" val="4146637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04800"/>
            <a:ext cx="5486400" cy="8153400"/>
          </a:xfrm>
        </p:spPr>
        <p:txBody>
          <a:bodyPr>
            <a:normAutofit/>
          </a:bodyPr>
          <a:lstStyle/>
          <a:p>
            <a:pPr marL="685800" lvl="1" indent="-228600">
              <a:buFont typeface="+mj-lt"/>
              <a:buAutoNum type="arabicPeriod" startAt="2"/>
            </a:pPr>
            <a:r>
              <a:rPr lang="en-US" dirty="0" smtClean="0"/>
              <a:t>Providing a more global view of systemic weaknesses and deficiencies occurring in information systems across the organization</a:t>
            </a:r>
          </a:p>
          <a:p>
            <a:pPr marL="685800" lvl="1" indent="-228600">
              <a:buFont typeface="+mj-lt"/>
              <a:buAutoNum type="arabicPeriod" startAt="2"/>
            </a:pPr>
            <a:r>
              <a:rPr lang="en-US" dirty="0" smtClean="0"/>
              <a:t>Providing an opportunity to develop organization-wide solutions to information security problems</a:t>
            </a:r>
          </a:p>
          <a:p>
            <a:pPr marL="685800" lvl="1" indent="-228600">
              <a:buFont typeface="+mj-lt"/>
              <a:buAutoNum type="arabicPeriod" startAt="2"/>
            </a:pPr>
            <a:r>
              <a:rPr lang="en-US" dirty="0" smtClean="0"/>
              <a:t>Increasing the organization’s knowledge base regarding threats, vulnerabilities, and strategies for more cost-effective solutions to common information security problems</a:t>
            </a:r>
          </a:p>
          <a:p>
            <a:pPr marL="228600" indent="-228600">
              <a:buFont typeface="+mj-lt"/>
              <a:buAutoNum type="arabicPeriod" startAt="2"/>
            </a:pPr>
            <a:endParaRPr lang="en-US" dirty="0" smtClean="0"/>
          </a:p>
          <a:p>
            <a:r>
              <a:rPr lang="en-US" dirty="0" smtClean="0"/>
              <a:t>Organizations can also promote a more focused and cost-effective assessment process by: </a:t>
            </a:r>
          </a:p>
          <a:p>
            <a:endParaRPr lang="en-US" dirty="0" smtClean="0"/>
          </a:p>
          <a:p>
            <a:pPr marL="742950" lvl="1" indent="-285750">
              <a:buAutoNum type="romanLcParenBoth"/>
            </a:pPr>
            <a:r>
              <a:rPr lang="en-US" dirty="0" smtClean="0"/>
              <a:t>Developing more specific assessment procedures that are tailored for their specific organizational environments of operation and requirements (instead of relegating these tasks to each security control assessor or assessment team)</a:t>
            </a:r>
          </a:p>
          <a:p>
            <a:pPr marL="742950" lvl="1" indent="-285750">
              <a:buAutoNum type="romanLcParenBoth"/>
            </a:pPr>
            <a:r>
              <a:rPr lang="en-US" dirty="0" smtClean="0"/>
              <a:t>Providing organization-wide tools, templates, and techniques to support more consistent assessments throughout the organization</a:t>
            </a:r>
          </a:p>
          <a:p>
            <a:pPr marL="742950" lvl="1" indent="-285750">
              <a:buAutoNum type="romanLcParenBoth"/>
            </a:pPr>
            <a:endParaRPr lang="en-US" dirty="0" smtClean="0"/>
          </a:p>
          <a:p>
            <a:pPr marL="285750" indent="-285750"/>
            <a:endParaRPr lang="en-US" dirty="0"/>
          </a:p>
        </p:txBody>
      </p:sp>
    </p:spTree>
    <p:extLst>
      <p:ext uri="{BB962C8B-B14F-4D97-AF65-F5344CB8AC3E}">
        <p14:creationId xmlns:p14="http://schemas.microsoft.com/office/powerpoint/2010/main" val="179673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Building an effective assurance case for security control effectiveness is a process that involves: </a:t>
            </a:r>
          </a:p>
          <a:p>
            <a:endParaRPr lang="en-US" dirty="0" smtClean="0"/>
          </a:p>
          <a:p>
            <a:pPr marL="742950" lvl="1" indent="-285750">
              <a:buAutoNum type="romanLcParenBoth"/>
            </a:pPr>
            <a:r>
              <a:rPr lang="en-US" dirty="0" smtClean="0"/>
              <a:t>Compiling evidence from a variety of activities conducted during the system development life cycle that the controls employed in the information system are implemented correctly, operating as intended, and producing the desired outcome with respect to meeting the security requirements of the system</a:t>
            </a:r>
          </a:p>
          <a:p>
            <a:pPr marL="742950" lvl="1" indent="-285750">
              <a:buAutoNum type="romanLcParenBoth"/>
            </a:pPr>
            <a:r>
              <a:rPr lang="en-US" dirty="0" smtClean="0"/>
              <a:t>Presenting this evidence in a manner that decision makers are able to use effectively in making risk-based decisions about the operation or use of the system. The  evidence described above comes from the implementation of the security controls in the information system and inherited by the system (i.e., common controls) and from the assessments of that implementation</a:t>
            </a:r>
          </a:p>
          <a:p>
            <a:pPr marL="742950" lvl="1" indent="-285750">
              <a:buAutoNum type="romanLcParenBoth"/>
            </a:pPr>
            <a:endParaRPr lang="en-US" dirty="0" smtClean="0"/>
          </a:p>
          <a:p>
            <a:pPr lvl="1" indent="457200"/>
            <a:r>
              <a:rPr lang="en-US" dirty="0" smtClean="0"/>
              <a:t>An assurance case is a body of evidence organized into an argument demonstrating that some claim about an information system is assured. An assurance case is needed when it is important to show that a system exhibits some complex property such as safety, security, or reliability. Additional information can be obtained at …</a:t>
            </a:r>
          </a:p>
          <a:p>
            <a:r>
              <a:rPr lang="en-US" dirty="0" smtClean="0"/>
              <a:t/>
            </a:r>
            <a:br>
              <a:rPr lang="en-US" dirty="0" smtClean="0"/>
            </a:br>
            <a:r>
              <a:rPr lang="en-US" dirty="0" smtClean="0">
                <a:hlinkClick r:id="rId3"/>
              </a:rPr>
              <a:t>https://buildsecurityin.us-cert.gov/daisy/bsi/articles/knowledge/assurance/643.html</a:t>
            </a:r>
            <a:endParaRPr lang="en-US" dirty="0" smtClean="0"/>
          </a:p>
          <a:p>
            <a:endParaRPr lang="en-US" dirty="0"/>
          </a:p>
        </p:txBody>
      </p:sp>
      <p:pic>
        <p:nvPicPr>
          <p:cNvPr id="2050" name="Picture 2" descr="C:\Program Files\Microsoft Office 2007\MEDIA\CAGCAT10\j0293236.wmf"/>
          <p:cNvPicPr>
            <a:picLocks noChangeAspect="1" noChangeArrowheads="1"/>
          </p:cNvPicPr>
          <p:nvPr/>
        </p:nvPicPr>
        <p:blipFill>
          <a:blip r:embed="rId4"/>
          <a:srcRect/>
          <a:stretch>
            <a:fillRect/>
          </a:stretch>
        </p:blipFill>
        <p:spPr bwMode="auto">
          <a:xfrm>
            <a:off x="1295400" y="7075048"/>
            <a:ext cx="325527" cy="240152"/>
          </a:xfrm>
          <a:prstGeom prst="rect">
            <a:avLst/>
          </a:prstGeom>
          <a:noFill/>
        </p:spPr>
      </p:pic>
    </p:spTree>
    <p:extLst>
      <p:ext uri="{BB962C8B-B14F-4D97-AF65-F5344CB8AC3E}">
        <p14:creationId xmlns:p14="http://schemas.microsoft.com/office/powerpoint/2010/main" val="3153024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57200"/>
            <a:ext cx="5486400" cy="8001000"/>
          </a:xfrm>
        </p:spPr>
        <p:txBody>
          <a:bodyPr>
            <a:normAutofit/>
          </a:bodyPr>
          <a:lstStyle/>
          <a:p>
            <a:r>
              <a:rPr lang="en-US" dirty="0" smtClean="0"/>
              <a:t>Assessors obtain the required evidence during the assessment process to allow the appropriate organizational officials to make objective determinations about the effectiveness of the security controls and the overall security state of the information system.</a:t>
            </a:r>
          </a:p>
          <a:p>
            <a:endParaRPr lang="en-US" dirty="0" smtClean="0"/>
          </a:p>
          <a:p>
            <a:r>
              <a:rPr lang="en-US" dirty="0" smtClean="0"/>
              <a:t>Product assessments (also known as product testing, evaluation, and validation) are typically conducted by independent, third-party testing organizations. These assessments examine the security functions of products and established configuration settings.</a:t>
            </a:r>
          </a:p>
          <a:p>
            <a:endParaRPr lang="en-US" dirty="0" smtClean="0"/>
          </a:p>
          <a:p>
            <a:r>
              <a:rPr lang="en-US" dirty="0" smtClean="0"/>
              <a:t>System assessments are typically conducted by information systems developers, systems integrators, information system owners, common control providers, assessors, auditors, Inspectors General, and the information security staffs of organizations. The assessors or assessment teams bring together available information about the information system such as the results from individual component product assessments, if available, and conduct additional system-level</a:t>
            </a:r>
            <a:r>
              <a:rPr lang="en-US" baseline="0" dirty="0" smtClean="0"/>
              <a:t> </a:t>
            </a:r>
            <a:r>
              <a:rPr lang="en-US" dirty="0" smtClean="0"/>
              <a:t>assessments using a variety of methods and techniques.</a:t>
            </a:r>
          </a:p>
          <a:p>
            <a:endParaRPr lang="en-US" dirty="0" smtClean="0"/>
          </a:p>
          <a:p>
            <a:r>
              <a:rPr lang="en-US" dirty="0" smtClean="0"/>
              <a:t>System assessments are used to compile and evaluate the evidence needed by organizational officials to determine how effective the security controls employed in the information system are likely to be in mitigating risk.</a:t>
            </a:r>
            <a:endParaRPr lang="en-US" dirty="0"/>
          </a:p>
        </p:txBody>
      </p:sp>
    </p:spTree>
    <p:extLst>
      <p:ext uri="{BB962C8B-B14F-4D97-AF65-F5344CB8AC3E}">
        <p14:creationId xmlns:p14="http://schemas.microsoft.com/office/powerpoint/2010/main" val="998652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Whether information systems are deployed to support the operations of the national air traffic control system, a nuclear power plant providing electricity for a large city, a major financial institution, or the military services and war fighters, the systems must be reliable, trustworthy, and resilient. Reliability, trustworthiness, resilience are also important characteristics for the day-today mission/business operations of organizations supported, for example, by email systems and web servers. </a:t>
            </a:r>
          </a:p>
          <a:p>
            <a:endParaRPr lang="en-US" dirty="0" smtClean="0"/>
          </a:p>
          <a:p>
            <a:r>
              <a:rPr lang="en-US" dirty="0" smtClean="0"/>
              <a:t>Trustworthiness with respect to information systems, expresses the degree to which the systems (including the information technology products that are used to build those systems) can be expected to preserve the confidentiality, integrity, and availability of the information being processed, stored, or transmitted by the systems across the full range of threats. Trustworthy information systems are systems that are believed to be capable of operating within defined levels of risk despite the environmental disruptions, human errors, structural failures, and purposeful attacks that are expected to occur in their environments of operation. Information security plays an important part in achieving trustworthy information systems—systems that have the reliability to successfully carry out assigned missions/business functions under conditions of stress and uncertainty and in specified environments.</a:t>
            </a:r>
            <a:endParaRPr lang="en-US" dirty="0"/>
          </a:p>
        </p:txBody>
      </p:sp>
    </p:spTree>
    <p:extLst>
      <p:ext uri="{BB962C8B-B14F-4D97-AF65-F5344CB8AC3E}">
        <p14:creationId xmlns:p14="http://schemas.microsoft.com/office/powerpoint/2010/main" val="2253958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normAutofit/>
          </a:bodyPr>
          <a:lstStyle/>
          <a:p>
            <a:r>
              <a:rPr lang="en-US" dirty="0" smtClean="0"/>
              <a:t>An assessment procedure consists of a set of </a:t>
            </a:r>
            <a:r>
              <a:rPr lang="en-US" i="1" dirty="0" smtClean="0"/>
              <a:t>assessment objectives</a:t>
            </a:r>
            <a:r>
              <a:rPr lang="en-US" dirty="0" smtClean="0"/>
              <a:t>, each with an associated set of potential </a:t>
            </a:r>
            <a:r>
              <a:rPr lang="en-US" i="1" dirty="0" smtClean="0"/>
              <a:t>assessment methods </a:t>
            </a:r>
            <a:r>
              <a:rPr lang="en-US" dirty="0" smtClean="0"/>
              <a:t>and </a:t>
            </a:r>
            <a:r>
              <a:rPr lang="en-US" i="1" dirty="0" smtClean="0"/>
              <a:t>assessment objects</a:t>
            </a:r>
            <a:r>
              <a:rPr lang="en-US" dirty="0" smtClean="0"/>
              <a:t>. An assessment objective includes a set of </a:t>
            </a:r>
            <a:r>
              <a:rPr lang="en-US" i="1" dirty="0" smtClean="0"/>
              <a:t>determination statements </a:t>
            </a:r>
            <a:r>
              <a:rPr lang="en-US" dirty="0" smtClean="0"/>
              <a:t>related to the security control under assessment. </a:t>
            </a:r>
          </a:p>
          <a:p>
            <a:endParaRPr lang="en-US" dirty="0" smtClean="0"/>
          </a:p>
          <a:p>
            <a:r>
              <a:rPr lang="en-US" dirty="0" smtClean="0"/>
              <a:t>The determination statements are linked to the content of the security control (i.e., the security control functionality) to ensure traceability of assessment results back to the fundamental control requirements. The application of an assessment procedure to a security control produces </a:t>
            </a:r>
            <a:r>
              <a:rPr lang="en-US" i="1" dirty="0" smtClean="0"/>
              <a:t>assessment findings</a:t>
            </a:r>
            <a:r>
              <a:rPr lang="en-US" dirty="0" smtClean="0"/>
              <a:t>. These assessment findings reflect, or are subsequently used, to help determine the overall effectiveness of the security control.</a:t>
            </a:r>
          </a:p>
          <a:p>
            <a:endParaRPr lang="en-US" dirty="0" smtClean="0"/>
          </a:p>
          <a:p>
            <a:r>
              <a:rPr lang="en-US" dirty="0" smtClean="0"/>
              <a:t>Assessment objects identify the specific items being assessed and include </a:t>
            </a:r>
            <a:r>
              <a:rPr lang="en-US" i="1" dirty="0" smtClean="0"/>
              <a:t>specifications, mechanisms, activities, and individuals</a:t>
            </a:r>
            <a:r>
              <a:rPr lang="en-US" dirty="0" smtClean="0"/>
              <a:t>. </a:t>
            </a:r>
            <a:r>
              <a:rPr lang="en-US" i="1" dirty="0" smtClean="0"/>
              <a:t>Specifications</a:t>
            </a:r>
            <a:r>
              <a:rPr lang="en-US" dirty="0" smtClean="0"/>
              <a:t> are the document-based artifacts (e.g., policies, procedures, plans, system security requirements, functional specifications, and architectural designs) associated with an information system. </a:t>
            </a:r>
            <a:r>
              <a:rPr lang="en-US" i="1" dirty="0" smtClean="0"/>
              <a:t>Mechanisms</a:t>
            </a:r>
            <a:r>
              <a:rPr lang="en-US" dirty="0" smtClean="0"/>
              <a:t> are the specific hardware, software, or firmware safeguards and countermeasures employed within an information system. </a:t>
            </a:r>
            <a:r>
              <a:rPr lang="en-US" i="1" dirty="0" smtClean="0"/>
              <a:t>Activities</a:t>
            </a:r>
            <a:r>
              <a:rPr lang="en-US" dirty="0" smtClean="0"/>
              <a:t> are the specific protection-related pursuits or actions supporting an information system that involve people (e.g., conducting system backup operations, monitoring network traffic, exercising a contingency plan). </a:t>
            </a:r>
            <a:r>
              <a:rPr lang="en-US" i="1" dirty="0" smtClean="0"/>
              <a:t>Individuals</a:t>
            </a:r>
            <a:r>
              <a:rPr lang="en-US" dirty="0" smtClean="0"/>
              <a:t>, or groups of individuals, are people applying the specifications, mechanisms, or activities described above.</a:t>
            </a:r>
          </a:p>
          <a:p>
            <a:endParaRPr lang="en-US" dirty="0" smtClean="0"/>
          </a:p>
          <a:p>
            <a:endParaRPr lang="en-US" dirty="0"/>
          </a:p>
        </p:txBody>
      </p:sp>
    </p:spTree>
    <p:extLst>
      <p:ext uri="{BB962C8B-B14F-4D97-AF65-F5344CB8AC3E}">
        <p14:creationId xmlns:p14="http://schemas.microsoft.com/office/powerpoint/2010/main" val="974809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assessment procedure consists of a set of </a:t>
            </a:r>
            <a:r>
              <a:rPr lang="en-US" i="1" dirty="0" smtClean="0"/>
              <a:t>assessment objectives</a:t>
            </a:r>
            <a:r>
              <a:rPr lang="en-US" dirty="0" smtClean="0"/>
              <a:t>, each with an associated set of potential </a:t>
            </a:r>
            <a:r>
              <a:rPr lang="en-US" i="1" dirty="0" smtClean="0"/>
              <a:t>assessment methods </a:t>
            </a:r>
            <a:r>
              <a:rPr lang="en-US" dirty="0" smtClean="0"/>
              <a:t>and </a:t>
            </a:r>
            <a:r>
              <a:rPr lang="en-US" i="1" dirty="0" smtClean="0"/>
              <a:t>assessment objects</a:t>
            </a:r>
            <a:r>
              <a:rPr lang="en-US" dirty="0" smtClean="0"/>
              <a:t>. An assessment objective includes a set of </a:t>
            </a:r>
            <a:r>
              <a:rPr lang="en-US" i="1" dirty="0" smtClean="0"/>
              <a:t>determination statements </a:t>
            </a:r>
            <a:r>
              <a:rPr lang="en-US" dirty="0" smtClean="0"/>
              <a:t>related to the security control under assessment. </a:t>
            </a:r>
          </a:p>
        </p:txBody>
      </p:sp>
    </p:spTree>
    <p:extLst>
      <p:ext uri="{BB962C8B-B14F-4D97-AF65-F5344CB8AC3E}">
        <p14:creationId xmlns:p14="http://schemas.microsoft.com/office/powerpoint/2010/main" val="275776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3074" name="Picture 2"/>
          <p:cNvPicPr>
            <a:picLocks noChangeAspect="1" noChangeArrowheads="1"/>
          </p:cNvPicPr>
          <p:nvPr/>
        </p:nvPicPr>
        <p:blipFill>
          <a:blip r:embed="rId3"/>
          <a:srcRect/>
          <a:stretch>
            <a:fillRect/>
          </a:stretch>
        </p:blipFill>
        <p:spPr bwMode="auto">
          <a:xfrm>
            <a:off x="533400" y="4756010"/>
            <a:ext cx="5749636" cy="2711590"/>
          </a:xfrm>
          <a:prstGeom prst="rect">
            <a:avLst/>
          </a:prstGeom>
          <a:noFill/>
          <a:ln w="9525">
            <a:noFill/>
            <a:miter lim="800000"/>
            <a:headEnd/>
            <a:tailEnd/>
          </a:ln>
        </p:spPr>
      </p:pic>
      <p:sp>
        <p:nvSpPr>
          <p:cNvPr id="6" name="TextBox 5"/>
          <p:cNvSpPr txBox="1"/>
          <p:nvPr/>
        </p:nvSpPr>
        <p:spPr>
          <a:xfrm>
            <a:off x="685800" y="7391400"/>
            <a:ext cx="5562600" cy="1200329"/>
          </a:xfrm>
          <a:prstGeom prst="rect">
            <a:avLst/>
          </a:prstGeom>
          <a:noFill/>
        </p:spPr>
        <p:txBody>
          <a:bodyPr wrap="square" rtlCol="0">
            <a:spAutoFit/>
          </a:bodyPr>
          <a:lstStyle/>
          <a:p>
            <a:r>
              <a:rPr lang="en-US" sz="1200" dirty="0" smtClean="0"/>
              <a:t>The </a:t>
            </a:r>
            <a:r>
              <a:rPr lang="en-US" sz="1200" i="1" dirty="0" smtClean="0"/>
              <a:t>determination statements </a:t>
            </a:r>
            <a:r>
              <a:rPr lang="en-US" sz="1200" dirty="0" smtClean="0"/>
              <a:t>are linked to the </a:t>
            </a:r>
            <a:r>
              <a:rPr lang="en-US" sz="1200" i="1" dirty="0" smtClean="0"/>
              <a:t>content of the security control </a:t>
            </a:r>
            <a:r>
              <a:rPr lang="en-US" sz="1200" dirty="0" smtClean="0"/>
              <a:t>(i.e., the security control functionality) to ensure traceability of assessment results back to the fundamental control requirements. The application of an assessment procedure to a security control produces assessment findings. These assessment findings reflect, or are subsequently used, to help determine the overall effectiveness of the security control.</a:t>
            </a:r>
            <a:endParaRPr lang="en-US" sz="1200" dirty="0"/>
          </a:p>
        </p:txBody>
      </p:sp>
      <p:sp>
        <p:nvSpPr>
          <p:cNvPr id="7" name="Notes Placeholder 6"/>
          <p:cNvSpPr>
            <a:spLocks noGrp="1"/>
          </p:cNvSpPr>
          <p:nvPr>
            <p:ph type="body" idx="1"/>
          </p:nvPr>
        </p:nvSpPr>
        <p:spPr/>
        <p:txBody>
          <a:bodyPr>
            <a:normAutofit/>
          </a:bodyPr>
          <a:lstStyle/>
          <a:p>
            <a:r>
              <a:rPr lang="en-US" dirty="0" smtClean="0"/>
              <a:t>The determination statement provides</a:t>
            </a:r>
            <a:r>
              <a:rPr lang="en-US" baseline="0" dirty="0" smtClean="0"/>
              <a:t> traceability to the security control statement in the SP 800-53 catalog.</a:t>
            </a:r>
            <a:endParaRPr lang="en-US" dirty="0"/>
          </a:p>
        </p:txBody>
      </p:sp>
    </p:spTree>
    <p:extLst>
      <p:ext uri="{BB962C8B-B14F-4D97-AF65-F5344CB8AC3E}">
        <p14:creationId xmlns:p14="http://schemas.microsoft.com/office/powerpoint/2010/main" val="905073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09600" y="1371600"/>
            <a:ext cx="5715000" cy="70866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pPr marL="228600" lvl="0" indent="-228600">
              <a:buFont typeface="+mj-lt"/>
              <a:buAutoNum type="arabicPeriod"/>
            </a:pPr>
            <a:r>
              <a:rPr lang="en-US" b="1" dirty="0" smtClean="0"/>
              <a:t>An assessment object for each security control, which identifies the specific control items being assessed and testing techniques, can be found in which document?</a:t>
            </a:r>
            <a:endParaRPr lang="en-US" dirty="0" smtClean="0"/>
          </a:p>
          <a:p>
            <a:pPr marL="685800" lvl="1" indent="-228600">
              <a:buFont typeface="+mj-lt"/>
              <a:buAutoNum type="alphaLcParenR"/>
            </a:pPr>
            <a:r>
              <a:rPr lang="en-US" dirty="0" smtClean="0"/>
              <a:t>NIST Special Publication 800-37 Revision 1, </a:t>
            </a:r>
            <a:r>
              <a:rPr lang="en-US" i="1" dirty="0" smtClean="0"/>
              <a:t>Guide for Applying the Risk Management Framework to Federal Information Systems</a:t>
            </a:r>
            <a:endParaRPr lang="en-US" dirty="0" smtClean="0"/>
          </a:p>
          <a:p>
            <a:pPr marL="685800" lvl="1" indent="-228600">
              <a:buFont typeface="+mj-lt"/>
              <a:buAutoNum type="alphaLcParenR"/>
            </a:pPr>
            <a:r>
              <a:rPr lang="en-US" dirty="0" smtClean="0"/>
              <a:t>NIST Special Publication 800-53 Revision 3, </a:t>
            </a:r>
            <a:r>
              <a:rPr lang="en-US" i="1" dirty="0" smtClean="0"/>
              <a:t>Recommended Security Controls for Federal Information Systems and Organizations</a:t>
            </a:r>
            <a:endParaRPr lang="en-US" dirty="0" smtClean="0"/>
          </a:p>
          <a:p>
            <a:pPr marL="685800" lvl="1" indent="-228600">
              <a:buFont typeface="+mj-lt"/>
              <a:buAutoNum type="alphaLcParenR"/>
            </a:pPr>
            <a:r>
              <a:rPr lang="en-US" dirty="0" smtClean="0"/>
              <a:t>NIST Special Publication 800-53A Revision 1, </a:t>
            </a:r>
            <a:r>
              <a:rPr lang="en-US" i="1" dirty="0" smtClean="0"/>
              <a:t>Guide for Assessing the Security Controls in Federal Information Systems and Organizations</a:t>
            </a:r>
            <a:endParaRPr lang="en-US" dirty="0" smtClean="0"/>
          </a:p>
          <a:p>
            <a:pPr marL="685800" lvl="1" indent="-228600">
              <a:buFont typeface="+mj-lt"/>
              <a:buAutoNum type="alphaLcParenR"/>
            </a:pPr>
            <a:r>
              <a:rPr lang="en-US" dirty="0" smtClean="0"/>
              <a:t>All of the above</a:t>
            </a:r>
          </a:p>
          <a:p>
            <a:pPr marL="228600" indent="-228600"/>
            <a:endParaRPr lang="en-US" dirty="0" smtClean="0"/>
          </a:p>
          <a:p>
            <a:pPr marL="228600" lvl="0" indent="-228600">
              <a:buFont typeface="+mj-lt"/>
              <a:buAutoNum type="arabicPeriod" startAt="2"/>
            </a:pPr>
            <a:r>
              <a:rPr lang="en-US" b="1" dirty="0" smtClean="0"/>
              <a:t>Examples of control activities that are specific protection-related pursuits or actions that involve people are all of the following except? </a:t>
            </a:r>
            <a:endParaRPr lang="en-US" dirty="0" smtClean="0"/>
          </a:p>
          <a:p>
            <a:pPr marL="685800" lvl="1" indent="-228600">
              <a:buFont typeface="+mj-lt"/>
              <a:buAutoNum type="alphaLcParenR"/>
            </a:pPr>
            <a:r>
              <a:rPr lang="en-US" dirty="0" smtClean="0"/>
              <a:t>Exercising a contingency plan</a:t>
            </a:r>
          </a:p>
          <a:p>
            <a:pPr marL="685800" lvl="1" indent="-228600">
              <a:buFont typeface="+mj-lt"/>
              <a:buAutoNum type="alphaLcParenR"/>
            </a:pPr>
            <a:r>
              <a:rPr lang="en-US" dirty="0" smtClean="0"/>
              <a:t>Locking user accounts after failed logins</a:t>
            </a:r>
          </a:p>
          <a:p>
            <a:pPr marL="685800" lvl="1" indent="-228600">
              <a:buFont typeface="+mj-lt"/>
              <a:buAutoNum type="alphaLcParenR"/>
            </a:pPr>
            <a:r>
              <a:rPr lang="en-US" dirty="0" smtClean="0"/>
              <a:t>Reviewing audit logs</a:t>
            </a:r>
          </a:p>
          <a:p>
            <a:pPr marL="685800" lvl="1" indent="-228600">
              <a:buFont typeface="+mj-lt"/>
              <a:buAutoNum type="alphaLcParenR"/>
            </a:pPr>
            <a:r>
              <a:rPr lang="en-US" dirty="0" smtClean="0"/>
              <a:t>Moving backups to an offsite location</a:t>
            </a:r>
          </a:p>
          <a:p>
            <a:pPr marL="228600" indent="-228600"/>
            <a:endParaRPr lang="en-US" dirty="0" smtClean="0"/>
          </a:p>
          <a:p>
            <a:pPr marL="228600" lvl="0" indent="-228600">
              <a:buFont typeface="+mj-lt"/>
              <a:buAutoNum type="arabicPeriod" startAt="3"/>
            </a:pPr>
            <a:r>
              <a:rPr lang="en-US" b="1" dirty="0" smtClean="0"/>
              <a:t>Which of the following is not one of the phases of the SDLC?</a:t>
            </a:r>
            <a:endParaRPr lang="en-US" dirty="0" smtClean="0"/>
          </a:p>
          <a:p>
            <a:pPr marL="685800" lvl="1" indent="-228600">
              <a:buFont typeface="+mj-lt"/>
              <a:buAutoNum type="alphaLcParenR"/>
            </a:pPr>
            <a:r>
              <a:rPr lang="en-US" dirty="0" smtClean="0"/>
              <a:t>Implementation</a:t>
            </a:r>
          </a:p>
          <a:p>
            <a:pPr marL="685800" lvl="1" indent="-228600">
              <a:buFont typeface="+mj-lt"/>
              <a:buAutoNum type="alphaLcParenR"/>
            </a:pPr>
            <a:r>
              <a:rPr lang="en-US" dirty="0" smtClean="0"/>
              <a:t>Innovation</a:t>
            </a:r>
          </a:p>
          <a:p>
            <a:pPr marL="685800" lvl="1" indent="-228600">
              <a:buFont typeface="+mj-lt"/>
              <a:buAutoNum type="alphaLcParenR"/>
            </a:pPr>
            <a:r>
              <a:rPr lang="en-US" dirty="0" smtClean="0"/>
              <a:t>Disposition (Disposal)</a:t>
            </a:r>
          </a:p>
          <a:p>
            <a:pPr marL="685800" lvl="1" indent="-228600">
              <a:buFont typeface="+mj-lt"/>
              <a:buAutoNum type="alphaLcParenR"/>
            </a:pPr>
            <a:r>
              <a:rPr lang="en-US" dirty="0" smtClean="0"/>
              <a:t>Development/Acquisition</a:t>
            </a:r>
          </a:p>
          <a:p>
            <a:pPr marL="228600" lvl="0" indent="-228600">
              <a:buFont typeface="+mj-lt"/>
              <a:buAutoNum type="arabicPeriod" startAt="3"/>
            </a:pPr>
            <a:endParaRPr lang="en-US" dirty="0" smtClean="0"/>
          </a:p>
          <a:p>
            <a:pPr marL="228600" lvl="0" indent="-228600">
              <a:buFont typeface="+mj-lt"/>
              <a:buAutoNum type="arabicPeriod" startAt="4"/>
            </a:pPr>
            <a:r>
              <a:rPr lang="en-US" b="1" dirty="0" smtClean="0"/>
              <a:t>Which of the following is a valid assessment method?</a:t>
            </a:r>
            <a:endParaRPr lang="en-US" dirty="0" smtClean="0"/>
          </a:p>
          <a:p>
            <a:pPr marL="685800" lvl="1" indent="-228600">
              <a:buFont typeface="+mj-lt"/>
              <a:buAutoNum type="alphaLcParenR"/>
            </a:pPr>
            <a:r>
              <a:rPr lang="en-US" dirty="0" smtClean="0"/>
              <a:t>Test</a:t>
            </a:r>
          </a:p>
          <a:p>
            <a:pPr marL="685800" lvl="1" indent="-228600">
              <a:buFont typeface="+mj-lt"/>
              <a:buAutoNum type="alphaLcParenR"/>
            </a:pPr>
            <a:r>
              <a:rPr lang="en-US" dirty="0" smtClean="0"/>
              <a:t>Examine</a:t>
            </a:r>
          </a:p>
          <a:p>
            <a:pPr marL="685800" lvl="1" indent="-228600">
              <a:buFont typeface="+mj-lt"/>
              <a:buAutoNum type="alphaLcParenR"/>
            </a:pPr>
            <a:r>
              <a:rPr lang="en-US" dirty="0" smtClean="0"/>
              <a:t>Interview</a:t>
            </a:r>
          </a:p>
          <a:p>
            <a:pPr marL="685800" lvl="1" indent="-228600">
              <a:buFont typeface="+mj-lt"/>
              <a:buAutoNum type="alphaLcParenR"/>
            </a:pPr>
            <a:r>
              <a:rPr lang="en-US" dirty="0" smtClean="0"/>
              <a:t>All of the above</a:t>
            </a:r>
          </a:p>
          <a:p>
            <a:pPr marL="228600" indent="-228600"/>
            <a:endParaRPr lang="en-US" dirty="0" smtClean="0"/>
          </a:p>
          <a:p>
            <a:pPr marL="228600" lvl="0" indent="-228600">
              <a:buFont typeface="+mj-lt"/>
              <a:buAutoNum type="arabicPeriod" startAt="5"/>
            </a:pPr>
            <a:r>
              <a:rPr lang="en-US" b="1" dirty="0" smtClean="0"/>
              <a:t>Which of the following statements about system security assessments is false?</a:t>
            </a:r>
            <a:endParaRPr lang="en-US" dirty="0" smtClean="0"/>
          </a:p>
          <a:p>
            <a:pPr marL="685800" lvl="1" indent="-228600">
              <a:buFont typeface="+mj-lt"/>
              <a:buAutoNum type="alphaLcParenR"/>
            </a:pPr>
            <a:r>
              <a:rPr lang="en-US" dirty="0" smtClean="0"/>
              <a:t>System assessments are typically conducted by information systems developers, systems integrators, information system owners, common control providers, assessors, auditors, Inspectors General, and the information security staffs of organizations.</a:t>
            </a:r>
          </a:p>
          <a:p>
            <a:pPr marL="685800" lvl="1" indent="-228600">
              <a:buFont typeface="+mj-lt"/>
              <a:buAutoNum type="alphaLcParenR"/>
            </a:pPr>
            <a:r>
              <a:rPr lang="en-US" dirty="0" smtClean="0"/>
              <a:t>System assessments are used to compile and evaluate the evidence needed by organizational officials to determine how effective the security controls employed in the information system are likely to be in mitigating risk.</a:t>
            </a:r>
          </a:p>
          <a:p>
            <a:pPr marL="685800" lvl="1" indent="-228600">
              <a:buFont typeface="+mj-lt"/>
              <a:buAutoNum type="alphaLcParenR"/>
            </a:pPr>
            <a:r>
              <a:rPr lang="en-US" dirty="0" smtClean="0"/>
              <a:t>Assessors obtain the required evidence during the assessment process whereupon they can authorize the risk acceptance.</a:t>
            </a:r>
          </a:p>
          <a:p>
            <a:pPr marL="685800" lvl="1" indent="-228600">
              <a:buFont typeface="+mj-lt"/>
              <a:buAutoNum type="alphaLcParenR"/>
            </a:pPr>
            <a:r>
              <a:rPr lang="en-US" dirty="0" smtClean="0"/>
              <a:t>None of the above</a:t>
            </a:r>
          </a:p>
        </p:txBody>
      </p:sp>
      <p:grpSp>
        <p:nvGrpSpPr>
          <p:cNvPr id="2" name="Group 4"/>
          <p:cNvGrpSpPr/>
          <p:nvPr/>
        </p:nvGrpSpPr>
        <p:grpSpPr>
          <a:xfrm>
            <a:off x="1043609" y="299804"/>
            <a:ext cx="4845326" cy="1049311"/>
            <a:chOff x="1828800" y="914400"/>
            <a:chExt cx="4953000" cy="1066800"/>
          </a:xfrm>
        </p:grpSpPr>
        <p:sp>
          <p:nvSpPr>
            <p:cNvPr id="6" name="Rounded Rectangle 5"/>
            <p:cNvSpPr/>
            <p:nvPr/>
          </p:nvSpPr>
          <p:spPr>
            <a:xfrm>
              <a:off x="1828800" y="914400"/>
              <a:ext cx="4953000" cy="1066800"/>
            </a:xfrm>
            <a:prstGeom prst="roundRect">
              <a:avLst/>
            </a:prstGeom>
            <a:solidFill>
              <a:schemeClr val="accent5">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7" name="TextBox 6"/>
            <p:cNvSpPr txBox="1"/>
            <p:nvPr/>
          </p:nvSpPr>
          <p:spPr>
            <a:xfrm>
              <a:off x="1905000" y="990601"/>
              <a:ext cx="4800600" cy="934725"/>
            </a:xfrm>
            <a:prstGeom prst="round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400" dirty="0" smtClean="0"/>
                <a:t>Pre-assessment Questions for </a:t>
              </a:r>
            </a:p>
            <a:p>
              <a:pPr algn="ctr"/>
              <a:r>
                <a:rPr lang="en-US" sz="2400" dirty="0" smtClean="0"/>
                <a:t>Module 5:  Security Assessments</a:t>
              </a:r>
              <a:endParaRPr lang="en-US" sz="2400" dirty="0"/>
            </a:p>
          </p:txBody>
        </p:sp>
      </p:grpSp>
    </p:spTree>
    <p:extLst>
      <p:ext uri="{BB962C8B-B14F-4D97-AF65-F5344CB8AC3E}">
        <p14:creationId xmlns:p14="http://schemas.microsoft.com/office/powerpoint/2010/main" val="1671868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assessment objective for CP-2 is derived from the basic control statement. Potential assessment methods and objects are added to the assessment procedure. In a similar manner, the second assessment objective and potential assessment methods and objects for CP-2 are established.</a:t>
            </a:r>
          </a:p>
          <a:p>
            <a:endParaRPr lang="en-US" dirty="0" smtClean="0"/>
          </a:p>
          <a:p>
            <a:r>
              <a:rPr lang="en-US" dirty="0" smtClean="0"/>
              <a:t>The assessment objectives within a particular assessment procedure are numbered sequentially (e.g., CP-2.1,…, CP-2.n). If the security control has any enhancements, assessment objectives are developed for each enhancement using the same process as for the base control. The resulting assessment objectives within the assessment procedure are numbered sequentially (e.g., CP-2(1).1 indicating the first assessment objective for the first enhancement for security control CP-2).</a:t>
            </a:r>
            <a:endParaRPr lang="en-US" dirty="0"/>
          </a:p>
        </p:txBody>
      </p:sp>
    </p:spTree>
    <p:extLst>
      <p:ext uri="{BB962C8B-B14F-4D97-AF65-F5344CB8AC3E}">
        <p14:creationId xmlns:p14="http://schemas.microsoft.com/office/powerpoint/2010/main" val="189005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Assessment methods define the nature of the assessor actions and include examine, interview, and test. </a:t>
            </a:r>
          </a:p>
          <a:p>
            <a:endParaRPr lang="en-US" dirty="0" smtClean="0"/>
          </a:p>
          <a:p>
            <a:pPr marL="685800" lvl="1" indent="-228600">
              <a:buFont typeface="+mj-lt"/>
              <a:buAutoNum type="arabicPeriod"/>
            </a:pPr>
            <a:r>
              <a:rPr lang="en-US" dirty="0" smtClean="0"/>
              <a:t>The examine method is the process of reviewing, inspecting, observing, studying, or analyzing one or more assessment objects (i.e., specifications, mechanisms, or activities). The purpose of the examine method is to facilitate assessor understanding, achieve clarification, or obtain evidence. </a:t>
            </a:r>
          </a:p>
          <a:p>
            <a:pPr marL="685800" lvl="1" indent="-228600">
              <a:buFont typeface="+mj-lt"/>
              <a:buAutoNum type="arabicPeriod"/>
            </a:pPr>
            <a:r>
              <a:rPr lang="en-US" dirty="0" smtClean="0"/>
              <a:t>The interview method is the process of holding discussions with individuals or groups of individuals within an organization to once again, facilitate assessor understanding, achieve clarification, or obtain evidence. </a:t>
            </a:r>
          </a:p>
          <a:p>
            <a:pPr marL="685800" lvl="1" indent="-228600">
              <a:buFont typeface="+mj-lt"/>
              <a:buAutoNum type="arabicPeriod"/>
            </a:pPr>
            <a:r>
              <a:rPr lang="en-US" dirty="0" smtClean="0"/>
              <a:t>The test method is the process of exercising one or more assessment objects (i.e., activities or mechanisms) under specified conditions to compare actual with expected behavior. In all three assessment methods, the results are used in making specific determinations called for in the determination statements and thereby achieving the objectives for the assessment procedure.</a:t>
            </a:r>
          </a:p>
          <a:p>
            <a:endParaRPr lang="en-US" dirty="0" smtClean="0"/>
          </a:p>
          <a:p>
            <a:r>
              <a:rPr lang="en-US" dirty="0" smtClean="0"/>
              <a:t>The assessment methods have a set of associated attributes, depth and coverage, which help define the level of effort for the assessment. These attributes are hierarchical in nature, providing the means to define the rigor and scope of the assessment for the increased assurances that may be needed for some information systems. </a:t>
            </a:r>
            <a:endParaRPr lang="en-US" dirty="0"/>
          </a:p>
        </p:txBody>
      </p:sp>
    </p:spTree>
    <p:extLst>
      <p:ext uri="{BB962C8B-B14F-4D97-AF65-F5344CB8AC3E}">
        <p14:creationId xmlns:p14="http://schemas.microsoft.com/office/powerpoint/2010/main" val="3787673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Assessment objects identify the specific items being assessed and include specifications, mechanisms, activities, and individuals. </a:t>
            </a:r>
          </a:p>
          <a:p>
            <a:endParaRPr lang="en-US" dirty="0" smtClean="0"/>
          </a:p>
          <a:p>
            <a:pPr marL="685800" lvl="1" indent="-228600">
              <a:buFont typeface="+mj-lt"/>
              <a:buAutoNum type="arabicPeriod"/>
            </a:pPr>
            <a:r>
              <a:rPr lang="en-US" dirty="0" smtClean="0"/>
              <a:t>Specifications are the document-based artifacts (e.g., policies, procedures, plans, system security requirements, functional specifications, and architectural designs) associated with an information system. </a:t>
            </a:r>
          </a:p>
          <a:p>
            <a:pPr marL="685800" lvl="1" indent="-228600">
              <a:buFont typeface="+mj-lt"/>
              <a:buAutoNum type="arabicPeriod"/>
            </a:pPr>
            <a:r>
              <a:rPr lang="en-US" dirty="0" smtClean="0"/>
              <a:t>Mechanisms are the specific hardware, software, or firmware safeguards and countermeasures employed within an information system. </a:t>
            </a:r>
          </a:p>
          <a:p>
            <a:pPr marL="685800" lvl="1" indent="-228600">
              <a:buFont typeface="+mj-lt"/>
              <a:buAutoNum type="arabicPeriod"/>
            </a:pPr>
            <a:r>
              <a:rPr lang="en-US" dirty="0" smtClean="0"/>
              <a:t>Activities are the specific protection-related pursuits or actions supporting an information system that involve people (e.g., conducting system backup operations, monitoring network traffic, exercising a contingency plan). </a:t>
            </a:r>
          </a:p>
          <a:p>
            <a:pPr marL="685800" lvl="1" indent="-228600">
              <a:buFont typeface="+mj-lt"/>
              <a:buAutoNum type="arabicPeriod"/>
            </a:pPr>
            <a:r>
              <a:rPr lang="en-US" dirty="0" smtClean="0"/>
              <a:t>Individuals, or groups of individuals, are people applying the specifications, mechanisms, or activities described above.</a:t>
            </a:r>
          </a:p>
          <a:p>
            <a:endParaRPr lang="en-US" dirty="0"/>
          </a:p>
        </p:txBody>
      </p:sp>
    </p:spTree>
    <p:extLst>
      <p:ext uri="{BB962C8B-B14F-4D97-AF65-F5344CB8AC3E}">
        <p14:creationId xmlns:p14="http://schemas.microsoft.com/office/powerpoint/2010/main" val="2869945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1000"/>
            <a:ext cx="5486400" cy="4800600"/>
          </a:xfrm>
        </p:spPr>
        <p:txBody>
          <a:bodyPr>
            <a:normAutofit/>
          </a:bodyPr>
          <a:lstStyle/>
          <a:p>
            <a:r>
              <a:rPr lang="en-US" dirty="0" smtClean="0"/>
              <a:t>A repeatable and documented security assessment methodology is beneficial in that it can:</a:t>
            </a:r>
          </a:p>
          <a:p>
            <a:pPr marL="685800" lvl="1" indent="-228600">
              <a:buFont typeface="+mj-lt"/>
              <a:buAutoNum type="arabicPeriod"/>
            </a:pPr>
            <a:r>
              <a:rPr lang="en-US" dirty="0" smtClean="0"/>
              <a:t>Provide consistency and structure to security testing, which can minimize testing risks.</a:t>
            </a:r>
          </a:p>
          <a:p>
            <a:pPr marL="685800" lvl="1" indent="-228600">
              <a:buFont typeface="+mj-lt"/>
              <a:buAutoNum type="arabicPeriod"/>
            </a:pPr>
            <a:r>
              <a:rPr lang="en-US" dirty="0" smtClean="0"/>
              <a:t>Expedite the transition of new assessment staff.</a:t>
            </a:r>
          </a:p>
          <a:p>
            <a:pPr marL="685800" lvl="1" indent="-228600">
              <a:buFont typeface="+mj-lt"/>
              <a:buAutoNum type="arabicPeriod"/>
            </a:pPr>
            <a:r>
              <a:rPr lang="en-US" dirty="0" smtClean="0"/>
              <a:t>Address resource constraints associated with security assessments.</a:t>
            </a:r>
          </a:p>
          <a:p>
            <a:endParaRPr lang="en-US" dirty="0" smtClean="0"/>
          </a:p>
          <a:p>
            <a:r>
              <a:rPr lang="en-US" dirty="0" smtClean="0"/>
              <a:t>Because information security assessment requires resources such as time, staff, hardware, and software, resource availability is often a limiting factor in the type and frequency of security assessments. </a:t>
            </a:r>
          </a:p>
          <a:p>
            <a:endParaRPr lang="en-US" dirty="0" smtClean="0"/>
          </a:p>
          <a:p>
            <a:r>
              <a:rPr lang="en-US" dirty="0" smtClean="0"/>
              <a:t>Evaluating the types of security tests and examinations the organization will execute, developing an appropriate methodology, identifying the resources required, and structuring the assessment process to support expected requirements can mitigate the resource challenge. </a:t>
            </a:r>
          </a:p>
          <a:p>
            <a:endParaRPr lang="en-US" dirty="0" smtClean="0"/>
          </a:p>
          <a:p>
            <a:r>
              <a:rPr lang="en-US" dirty="0" smtClean="0"/>
              <a:t>This gives the organization the ability to </a:t>
            </a:r>
          </a:p>
          <a:p>
            <a:pPr marL="685800" lvl="1" indent="-228600">
              <a:buFont typeface="+mj-lt"/>
              <a:buAutoNum type="arabicPeriod"/>
            </a:pPr>
            <a:r>
              <a:rPr lang="en-US" dirty="0" smtClean="0"/>
              <a:t>reuse pre-established resources such as trained staff and standardized testing platforms; </a:t>
            </a:r>
          </a:p>
          <a:p>
            <a:pPr marL="685800" lvl="1" indent="-228600">
              <a:buFont typeface="+mj-lt"/>
              <a:buAutoNum type="arabicPeriod"/>
            </a:pPr>
            <a:r>
              <a:rPr lang="en-US" dirty="0" smtClean="0"/>
              <a:t>decreases time required to conduct the assessment and the need to purchase testing equipment and software; </a:t>
            </a:r>
          </a:p>
          <a:p>
            <a:pPr marL="685800" lvl="1" indent="-228600">
              <a:buFont typeface="+mj-lt"/>
              <a:buAutoNum type="arabicPeriod"/>
            </a:pPr>
            <a:r>
              <a:rPr lang="en-US" dirty="0" smtClean="0"/>
              <a:t>and reduces overall assessment costs.</a:t>
            </a:r>
          </a:p>
          <a:p>
            <a:endParaRPr lang="en-US" dirty="0"/>
          </a:p>
        </p:txBody>
      </p:sp>
    </p:spTree>
    <p:extLst>
      <p:ext uri="{BB962C8B-B14F-4D97-AF65-F5344CB8AC3E}">
        <p14:creationId xmlns:p14="http://schemas.microsoft.com/office/powerpoint/2010/main" val="104641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04800"/>
            <a:ext cx="5486400" cy="8153400"/>
          </a:xfrm>
        </p:spPr>
        <p:txBody>
          <a:bodyPr>
            <a:normAutofit/>
          </a:bodyPr>
          <a:lstStyle/>
          <a:p>
            <a:r>
              <a:rPr lang="en-US" dirty="0" smtClean="0"/>
              <a:t>The depth attribute addresses the rigor and level of detail in the examination, interview, and testing processes. Values for the depth attribute include basic, focused, and comprehensive. </a:t>
            </a:r>
          </a:p>
          <a:p>
            <a:endParaRPr lang="en-US" dirty="0" smtClean="0"/>
          </a:p>
          <a:p>
            <a:r>
              <a:rPr lang="en-US" dirty="0" smtClean="0"/>
              <a:t>The coverage attribute addresses the scope or breadth of the examination, interview, and testing processes including the number and type of specifications, mechanisms, and activities to be examined or tested and the number and types of individuals to be interviewed. Similar to the depth attribute, values for the coverage attribute include basic, focused, and comprehensive. </a:t>
            </a:r>
          </a:p>
          <a:p>
            <a:endParaRPr lang="en-US" dirty="0" smtClean="0"/>
          </a:p>
          <a:p>
            <a:r>
              <a:rPr lang="en-US" dirty="0" smtClean="0"/>
              <a:t>The appropriate depth and coverage attribute values for a particular assessment method are based on the assurance requirements specified by the organization. As assurance requirements increase with regard to the development, implementation, and operation of security controls within or inherited by the information system, the rigor and scope of the assessment activities (as reflected in the selection of assessment methods and objects and the assignment of depth and coverage attribute values), tend to increase as well.</a:t>
            </a:r>
          </a:p>
          <a:p>
            <a:endParaRPr lang="en-US" dirty="0" smtClean="0"/>
          </a:p>
          <a:p>
            <a:pPr lvl="1"/>
            <a:r>
              <a:rPr lang="en-US" dirty="0" smtClean="0"/>
              <a:t>	Although not explicitly noted with each identified assessment method in the assessment procedure, the attribute values of depth and coverage are assigned by the organization and applied by the assessor/assessment team in the execution of the assessment method against an assessment object.</a:t>
            </a:r>
          </a:p>
          <a:p>
            <a:endParaRPr lang="en-US" dirty="0"/>
          </a:p>
        </p:txBody>
      </p:sp>
      <p:pic>
        <p:nvPicPr>
          <p:cNvPr id="4098" name="Picture 2" descr="C:\Program Files\Microsoft Office 2007\MEDIA\CAGCAT10\j0293236.wmf"/>
          <p:cNvPicPr>
            <a:picLocks noChangeAspect="1" noChangeArrowheads="1"/>
          </p:cNvPicPr>
          <p:nvPr/>
        </p:nvPicPr>
        <p:blipFill>
          <a:blip r:embed="rId3"/>
          <a:srcRect/>
          <a:stretch>
            <a:fillRect/>
          </a:stretch>
        </p:blipFill>
        <p:spPr bwMode="auto">
          <a:xfrm>
            <a:off x="1371600" y="3657600"/>
            <a:ext cx="266280" cy="196444"/>
          </a:xfrm>
          <a:prstGeom prst="rect">
            <a:avLst/>
          </a:prstGeom>
          <a:noFill/>
        </p:spPr>
      </p:pic>
    </p:spTree>
    <p:extLst>
      <p:ext uri="{BB962C8B-B14F-4D97-AF65-F5344CB8AC3E}">
        <p14:creationId xmlns:p14="http://schemas.microsoft.com/office/powerpoint/2010/main" val="3284850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12" name="Picture 11" descr="procedure.jpg"/>
          <p:cNvPicPr>
            <a:picLocks noChangeAspect="1"/>
          </p:cNvPicPr>
          <p:nvPr/>
        </p:nvPicPr>
        <p:blipFill>
          <a:blip r:embed="rId3"/>
          <a:stretch>
            <a:fillRect/>
          </a:stretch>
        </p:blipFill>
        <p:spPr>
          <a:xfrm>
            <a:off x="838200" y="4343400"/>
            <a:ext cx="5295618" cy="4207903"/>
          </a:xfrm>
          <a:prstGeom prst="rect">
            <a:avLst/>
          </a:prstGeom>
        </p:spPr>
      </p:pic>
      <p:sp>
        <p:nvSpPr>
          <p:cNvPr id="13" name="Notes Placeholder 1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0464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678167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a:bodyPr>
          <a:lstStyle/>
          <a:p>
            <a:r>
              <a:rPr lang="en-US" sz="1200" kern="1200" baseline="0" dirty="0" smtClean="0">
                <a:solidFill>
                  <a:schemeClr val="tx1"/>
                </a:solidFill>
                <a:latin typeface="+mn-lt"/>
                <a:ea typeface="+mn-ea"/>
                <a:cs typeface="+mn-cs"/>
              </a:rPr>
              <a:t>Establishing an appropriate set of expectations before, during, and after the assessment is paramount to achieving an acceptable outcome—that is, producing information necessary to help the authorizing official make a credible, risk-based decision on whether to place the information system into operation or continue its operation.</a:t>
            </a:r>
          </a:p>
          <a:p>
            <a:endParaRPr lang="en-US" sz="1200" kern="1200" baseline="0" dirty="0" smtClean="0">
              <a:solidFill>
                <a:schemeClr val="tx1"/>
              </a:solidFill>
              <a:latin typeface="+mn-lt"/>
              <a:ea typeface="+mn-ea"/>
              <a:cs typeface="+mn-cs"/>
            </a:endParaRPr>
          </a:p>
          <a:p>
            <a:r>
              <a:rPr lang="en-US" dirty="0" smtClean="0"/>
              <a:t>Thorough preparation by the organization and the assessors is an important aspect of conducting effective security control assessments. Preparatory activities address a range of issues relating to the cost, schedule, and performance of the assessment. </a:t>
            </a:r>
          </a:p>
          <a:p>
            <a:endParaRPr lang="en-US" dirty="0" smtClean="0"/>
          </a:p>
          <a:p>
            <a:r>
              <a:rPr lang="en-US" dirty="0" smtClean="0"/>
              <a:t>Security control assessors/assessment teams begin preparing for the assessment by:</a:t>
            </a:r>
          </a:p>
          <a:p>
            <a:endParaRPr lang="en-US" dirty="0" smtClean="0"/>
          </a:p>
          <a:p>
            <a:pPr marL="228600" indent="-228600">
              <a:buFont typeface="+mj-lt"/>
              <a:buAutoNum type="arabicPeriod"/>
            </a:pPr>
            <a:r>
              <a:rPr lang="en-US" dirty="0" smtClean="0"/>
              <a:t>Obtaining a general understanding of the organization’s operations (including mission, functions, and business processes) and how the information system that is the subject of the security control assessment supports those organizational operations;</a:t>
            </a:r>
          </a:p>
          <a:p>
            <a:pPr marL="228600" indent="-228600">
              <a:buFont typeface="+mj-lt"/>
              <a:buAutoNum type="arabicPeriod"/>
            </a:pPr>
            <a:r>
              <a:rPr lang="en-US" dirty="0" smtClean="0"/>
              <a:t>Obtaining an understanding of the structure of the information system (i.e., system architecture);</a:t>
            </a:r>
          </a:p>
          <a:p>
            <a:pPr marL="228600" indent="-228600">
              <a:buFont typeface="+mj-lt"/>
              <a:buAutoNum type="arabicPeriod"/>
            </a:pPr>
            <a:r>
              <a:rPr lang="en-US" dirty="0" smtClean="0"/>
              <a:t>Obtaining a thorough understanding of the security controls being assessed (including system-specific, hybrid, and common controls);</a:t>
            </a:r>
            <a:endParaRPr lang="en-US" dirty="0"/>
          </a:p>
        </p:txBody>
      </p:sp>
    </p:spTree>
    <p:extLst>
      <p:ext uri="{BB962C8B-B14F-4D97-AF65-F5344CB8AC3E}">
        <p14:creationId xmlns:p14="http://schemas.microsoft.com/office/powerpoint/2010/main" val="2740588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457200"/>
            <a:ext cx="5486400" cy="8001000"/>
          </a:xfrm>
        </p:spPr>
        <p:txBody>
          <a:bodyPr>
            <a:normAutofit/>
          </a:bodyPr>
          <a:lstStyle/>
          <a:p>
            <a:pPr marL="685800" lvl="1" indent="-228600">
              <a:buFont typeface="+mj-lt"/>
              <a:buAutoNum type="arabicPeriod" startAt="4"/>
            </a:pPr>
            <a:r>
              <a:rPr lang="en-US" dirty="0" smtClean="0"/>
              <a:t>Identifying the organizational entities responsible for the development and implementation of the common controls (or the common portion of hybrid controls) supporting the information system;</a:t>
            </a:r>
          </a:p>
          <a:p>
            <a:pPr marL="685800" lvl="1" indent="-228600">
              <a:buFont typeface="+mj-lt"/>
              <a:buAutoNum type="arabicPeriod" startAt="4"/>
            </a:pPr>
            <a:r>
              <a:rPr lang="en-US" dirty="0" smtClean="0"/>
              <a:t>Establishing appropriate organizational points of contact needed to carry out the security control assessment;</a:t>
            </a:r>
          </a:p>
          <a:p>
            <a:pPr marL="685800" lvl="1" indent="-228600">
              <a:buFont typeface="+mj-lt"/>
              <a:buAutoNum type="arabicPeriod" startAt="4"/>
            </a:pPr>
            <a:r>
              <a:rPr lang="en-US" dirty="0" smtClean="0"/>
              <a:t>Obtaining artifacts needed for the security control assessment (e.g., policies, procedures, plans, specifications, designs, records, administrator/operator manuals, information system documentation, interconnection agreements, previous assessment results);</a:t>
            </a:r>
          </a:p>
          <a:p>
            <a:pPr marL="685800" lvl="1" indent="-228600">
              <a:buFont typeface="+mj-lt"/>
              <a:buAutoNum type="arabicPeriod" startAt="4"/>
            </a:pPr>
            <a:r>
              <a:rPr lang="en-US" dirty="0" smtClean="0"/>
              <a:t>Obtaining previous assessment results that may be appropriately reused for the security control assessment (e.g., Inspector General reports, audits, vulnerability scans, physical security inspections, prior assessments, developmental testing and evaluation, vendor flaw remediation activities , ISO/IEC 15408 [Common Criteria] evaluations);</a:t>
            </a:r>
          </a:p>
          <a:p>
            <a:pPr marL="685800" lvl="1" indent="-228600">
              <a:buFont typeface="+mj-lt"/>
              <a:buAutoNum type="arabicPeriod" startAt="4"/>
            </a:pPr>
            <a:r>
              <a:rPr lang="en-US" dirty="0" smtClean="0"/>
              <a:t>Meeting with appropriate organizational officials to ensure common understanding for assessment objectives and the proposed rigor and scope of the assessment; and</a:t>
            </a:r>
          </a:p>
          <a:p>
            <a:pPr marL="685800" lvl="1" indent="-228600">
              <a:buFont typeface="+mj-lt"/>
              <a:buAutoNum type="arabicPeriod" startAt="4"/>
            </a:pPr>
            <a:r>
              <a:rPr lang="en-US" dirty="0" smtClean="0"/>
              <a:t>Developing a security assessment plan.</a:t>
            </a:r>
          </a:p>
          <a:p>
            <a:pPr marL="685800" lvl="1" indent="-228600">
              <a:buFont typeface="+mj-lt"/>
              <a:buAutoNum type="arabicPeriod" startAt="4"/>
            </a:pPr>
            <a:endParaRPr lang="en-US" dirty="0" smtClean="0"/>
          </a:p>
          <a:p>
            <a:pPr marL="228600" indent="-228600"/>
            <a:endParaRPr lang="en-US" dirty="0"/>
          </a:p>
        </p:txBody>
      </p:sp>
    </p:spTree>
    <p:extLst>
      <p:ext uri="{BB962C8B-B14F-4D97-AF65-F5344CB8AC3E}">
        <p14:creationId xmlns:p14="http://schemas.microsoft.com/office/powerpoint/2010/main" val="1267334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preparation for the assessment of security controls, the necessary background information is assembled and made available to the assessors or assessment team. To the extent necessary to support the specific assessment, the organization identifies and arranges access to: </a:t>
            </a:r>
          </a:p>
          <a:p>
            <a:pPr marL="742950" lvl="1" indent="-285750">
              <a:buAutoNum type="romanLcParenBoth"/>
            </a:pPr>
            <a:r>
              <a:rPr lang="en-US" dirty="0" smtClean="0"/>
              <a:t>elements of the organization responsible for developing, documenting, disseminating, reviewing, and updating all security policies and associated procedures for implementing policy-compliant controls; </a:t>
            </a:r>
          </a:p>
          <a:p>
            <a:pPr marL="742950" lvl="1" indent="-285750">
              <a:buAutoNum type="romanLcParenBoth"/>
            </a:pPr>
            <a:r>
              <a:rPr lang="en-US" dirty="0" smtClean="0"/>
              <a:t>the security policies for the information system and any associated implementing procedures; </a:t>
            </a:r>
          </a:p>
          <a:p>
            <a:pPr marL="742950" lvl="1" indent="-285750">
              <a:buAutoNum type="romanLcParenBoth"/>
            </a:pPr>
            <a:r>
              <a:rPr lang="en-US" dirty="0" smtClean="0"/>
              <a:t>individuals or groups responsible for the development, implementation, operation, and maintenance of security controls; </a:t>
            </a:r>
          </a:p>
          <a:p>
            <a:pPr marL="742950" lvl="1" indent="-285750">
              <a:buAutoNum type="romanLcParenBoth"/>
            </a:pPr>
            <a:r>
              <a:rPr lang="en-US" dirty="0" smtClean="0"/>
              <a:t>any materials (e.g., security plans, records, schedules, assessment reports, after-action reports, agreements, authorization packages) associated with the implementation and operation of security controls; </a:t>
            </a:r>
          </a:p>
          <a:p>
            <a:pPr marL="742950" lvl="1" indent="-285750">
              <a:buAutoNum type="romanLcParenBoth"/>
            </a:pPr>
            <a:r>
              <a:rPr lang="en-US" dirty="0" smtClean="0"/>
              <a:t>the objects to be assessed. </a:t>
            </a:r>
          </a:p>
          <a:p>
            <a:pPr marL="742950" lvl="1" indent="-285750">
              <a:buAutoNum type="romanLcParenBoth"/>
            </a:pPr>
            <a:endParaRPr lang="en-US" dirty="0" smtClean="0"/>
          </a:p>
          <a:p>
            <a:pPr lvl="0">
              <a:buNone/>
            </a:pPr>
            <a:r>
              <a:rPr lang="en-US" dirty="0" smtClean="0"/>
              <a:t>The availability of essential documentation as well as access to key organizational personnel and the information system being assessed are paramount to a successful assessment of the security controls.</a:t>
            </a:r>
            <a:endParaRPr lang="en-US" dirty="0"/>
          </a:p>
        </p:txBody>
      </p:sp>
    </p:spTree>
    <p:extLst>
      <p:ext uri="{BB962C8B-B14F-4D97-AF65-F5344CB8AC3E}">
        <p14:creationId xmlns:p14="http://schemas.microsoft.com/office/powerpoint/2010/main" val="2964418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285944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800600"/>
          </a:xfrm>
        </p:spPr>
        <p:txBody>
          <a:bodyPr>
            <a:normAutofit/>
          </a:bodyPr>
          <a:lstStyle/>
          <a:p>
            <a:r>
              <a:rPr lang="en-US" dirty="0" smtClean="0"/>
              <a:t>Organizations consider both the technical expertise and level of independence required in selecting security control assessors. Organizations ensure that security control assessors possess the required skills and technical expertise to successfully carry out assessments of system specific, hybrid, and common controls. This includes knowledge of and experience with the specific hardware, software, and firmware components employed by the organization. An independent assessor is any individual or group capable of conducting an impartial assessment of security controls employed within or inherited by an information system. Impartiality implies</a:t>
            </a:r>
            <a:r>
              <a:rPr lang="en-US" baseline="0" dirty="0" smtClean="0"/>
              <a:t> </a:t>
            </a:r>
            <a:r>
              <a:rPr lang="en-US" dirty="0" smtClean="0"/>
              <a:t>that assessors are free from any perceived or actual conflicts of interest with respect to the development, operation, and/or management of the information system or the determination of security control effectiveness.</a:t>
            </a:r>
          </a:p>
          <a:p>
            <a:endParaRPr lang="en-US" dirty="0" smtClean="0"/>
          </a:p>
          <a:p>
            <a:r>
              <a:rPr lang="en-US" dirty="0" smtClean="0"/>
              <a:t>The authorizing official or designated representative determines the required level of independence for security control assessors based on the results of the security categorization process for the information system and the ultimate risk to organizational operations and assets, individuals, other organizations, and the Nation. The authorizing official determines if the level of assessor independence is sufficient to provide confidence that the assessment results produced are sound and can be used to make a risk-based decision on whether to place the information system into operation or continue its operation.</a:t>
            </a:r>
          </a:p>
          <a:p>
            <a:endParaRPr lang="en-US" dirty="0" smtClean="0"/>
          </a:p>
          <a:p>
            <a:r>
              <a:rPr lang="en-US" dirty="0" smtClean="0"/>
              <a:t>Independent security control assessment services can be obtained from other elements within the organization or can be contracted to a public or private sector entity outside of the organization.</a:t>
            </a:r>
            <a:endParaRPr lang="en-US" dirty="0"/>
          </a:p>
        </p:txBody>
      </p:sp>
    </p:spTree>
    <p:extLst>
      <p:ext uri="{BB962C8B-B14F-4D97-AF65-F5344CB8AC3E}">
        <p14:creationId xmlns:p14="http://schemas.microsoft.com/office/powerpoint/2010/main" val="27693026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95800"/>
          </a:xfrm>
        </p:spPr>
        <p:txBody>
          <a:bodyPr>
            <a:normAutofit/>
          </a:bodyPr>
          <a:lstStyle/>
          <a:p>
            <a:r>
              <a:rPr lang="en-US" dirty="0" smtClean="0"/>
              <a:t>The security assessment plan provides the objectives for the security control assessment and a detailed roadmap of how to conduct such an assessment. The following steps are considered by assessors in developing plans to assess the security controls in organizational information systems or inherited by those systems:</a:t>
            </a:r>
          </a:p>
          <a:p>
            <a:endParaRPr lang="en-US" dirty="0" smtClean="0"/>
          </a:p>
          <a:p>
            <a:pPr marL="685800" lvl="1" indent="-228600">
              <a:buFont typeface="+mj-lt"/>
              <a:buAutoNum type="arabicPeriod"/>
            </a:pPr>
            <a:r>
              <a:rPr lang="en-US" dirty="0" smtClean="0"/>
              <a:t>Determine which security controls/control enhancements are to be included in the assessment based upon the contents of the security plan and the purpose/scope of the assessment;</a:t>
            </a:r>
          </a:p>
          <a:p>
            <a:pPr marL="685800" lvl="1" indent="-228600">
              <a:buFont typeface="+mj-lt"/>
              <a:buAutoNum type="arabicPeriod"/>
            </a:pPr>
            <a:r>
              <a:rPr lang="en-US" dirty="0" smtClean="0"/>
              <a:t>Select the appropriate assessment procedures to be used during the assessment based on the security controls and control enhancements that are to be included in the assessment;</a:t>
            </a:r>
          </a:p>
          <a:p>
            <a:pPr marL="685800" lvl="1" indent="-228600">
              <a:buFont typeface="+mj-lt"/>
              <a:buAutoNum type="arabicPeriod"/>
            </a:pPr>
            <a:r>
              <a:rPr lang="en-US" dirty="0" smtClean="0"/>
              <a:t>Tailor the selected assessment procedures (e.g., select appropriate assessment methods and objects, assign depth and coverage attribute values);</a:t>
            </a:r>
          </a:p>
          <a:p>
            <a:pPr marL="685800" lvl="1" indent="-228600">
              <a:buFont typeface="+mj-lt"/>
              <a:buAutoNum type="arabicPeriod"/>
            </a:pPr>
            <a:r>
              <a:rPr lang="en-US" dirty="0" smtClean="0"/>
              <a:t>Develop additional assessment procedures to address any security requirements or controls that are not sufficiently covered by Special Publication 800-53;</a:t>
            </a:r>
          </a:p>
          <a:p>
            <a:pPr marL="685800" lvl="1" indent="-228600">
              <a:buFont typeface="+mj-lt"/>
              <a:buAutoNum type="arabicPeriod"/>
            </a:pPr>
            <a:r>
              <a:rPr lang="en-US" dirty="0" smtClean="0"/>
              <a:t>Optimize the assessment procedures to reduce duplication of effort (e.g., sequencing and consolidating assessment procedures) and provide cost-effective assessment solutions; and</a:t>
            </a:r>
          </a:p>
          <a:p>
            <a:pPr marL="685800" lvl="1" indent="-228600">
              <a:buFont typeface="+mj-lt"/>
              <a:buAutoNum type="arabicPeriod"/>
            </a:pPr>
            <a:r>
              <a:rPr lang="en-US" dirty="0" smtClean="0"/>
              <a:t>Finalize the assessment plan and obtain the necessary approvals to execute the plan.</a:t>
            </a:r>
            <a:endParaRPr lang="en-US" dirty="0"/>
          </a:p>
        </p:txBody>
      </p:sp>
    </p:spTree>
    <p:extLst>
      <p:ext uri="{BB962C8B-B14F-4D97-AF65-F5344CB8AC3E}">
        <p14:creationId xmlns:p14="http://schemas.microsoft.com/office/powerpoint/2010/main" val="514900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474810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the security assessment plan is approved by the organization, the assessor or assessment team executes the plan in accordance with the agreed-upon schedule. </a:t>
            </a:r>
          </a:p>
          <a:p>
            <a:endParaRPr lang="en-US" dirty="0" smtClean="0"/>
          </a:p>
          <a:p>
            <a:r>
              <a:rPr lang="en-US" dirty="0" smtClean="0"/>
              <a:t>The output and end result of the security control assessment is the security assessment report, which documents the assurance case for the information system and is one of three key documents in the security authorization package developed by information system owners and common control providers for authorizing officials.</a:t>
            </a:r>
          </a:p>
          <a:p>
            <a:endParaRPr lang="en-US" dirty="0" smtClean="0"/>
          </a:p>
          <a:p>
            <a:r>
              <a:rPr lang="en-US" dirty="0" smtClean="0"/>
              <a:t>The security assessment report includes information from the assessor (in the form of assessment findings) necessary to determine the effectiveness of the security controls employed within or inherited by the information system. The security assessment report is an important factor in an authorizing official’s determination of risk.</a:t>
            </a:r>
          </a:p>
          <a:p>
            <a:endParaRPr lang="en-US" dirty="0" smtClean="0"/>
          </a:p>
          <a:p>
            <a:r>
              <a:rPr lang="en-US" dirty="0" smtClean="0"/>
              <a:t>Organizations may choose to develop an assessment summary from the detailed findings that are generated by the assessor during the security control assessment. An assessment summary can provide an authorizing official with an abbreviated version a of Security Assessment Report focusing on the highlights of the assessment, synopsis of key findings, and/or recommendations for addressing weaknesses and deficiencies in the security controls.</a:t>
            </a:r>
            <a:endParaRPr lang="en-US" dirty="0"/>
          </a:p>
        </p:txBody>
      </p:sp>
    </p:spTree>
    <p:extLst>
      <p:ext uri="{BB962C8B-B14F-4D97-AF65-F5344CB8AC3E}">
        <p14:creationId xmlns:p14="http://schemas.microsoft.com/office/powerpoint/2010/main" val="1670489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81000"/>
            <a:ext cx="5486400" cy="8077200"/>
          </a:xfrm>
        </p:spPr>
        <p:txBody>
          <a:bodyPr>
            <a:normAutofit/>
          </a:bodyPr>
          <a:lstStyle/>
          <a:p>
            <a:r>
              <a:rPr lang="en-US" dirty="0" smtClean="0"/>
              <a:t>Security control assessment results are documented at the level of detail appropriate for the assessment in accordance with the reporting format prescribed by organizational policy, NIST guidelines, and OMB policy. The reporting format is appropriate for the type of security control assessment conducted (e.g., self-assessments by information system owners and common control providers, independent verification and validation, independent assessments supporting the</a:t>
            </a:r>
            <a:r>
              <a:rPr lang="en-US" baseline="0" dirty="0" smtClean="0"/>
              <a:t> </a:t>
            </a:r>
            <a:r>
              <a:rPr lang="en-US" dirty="0" smtClean="0"/>
              <a:t>security authorization process, or independent audits or inspections).</a:t>
            </a:r>
          </a:p>
          <a:p>
            <a:endParaRPr lang="en-US" dirty="0" smtClean="0"/>
          </a:p>
          <a:p>
            <a:r>
              <a:rPr lang="en-US" dirty="0" smtClean="0"/>
              <a:t>Assessment objectives are achieved by applying the designated assessment methods to selected assessment objects and compiling/producing the evidence necessary to make the determination associated with each assessment objective.</a:t>
            </a:r>
          </a:p>
          <a:p>
            <a:endParaRPr lang="en-US" dirty="0" smtClean="0"/>
          </a:p>
          <a:p>
            <a:r>
              <a:rPr lang="en-US" dirty="0" smtClean="0"/>
              <a:t>Each determination statement contained within an assessment procedure executed by an assessor produces one of the following findings: </a:t>
            </a:r>
          </a:p>
          <a:p>
            <a:pPr marL="742950" lvl="1" indent="-285750">
              <a:buAutoNum type="romanLcParenBoth"/>
            </a:pPr>
            <a:r>
              <a:rPr lang="en-US" dirty="0" smtClean="0"/>
              <a:t>satisfied (S); or </a:t>
            </a:r>
          </a:p>
          <a:p>
            <a:pPr marL="742950" lvl="1" indent="-285750">
              <a:buAutoNum type="romanLcParenBoth"/>
            </a:pPr>
            <a:r>
              <a:rPr lang="en-US" dirty="0" smtClean="0"/>
              <a:t>other than satisfied (O). </a:t>
            </a:r>
          </a:p>
          <a:p>
            <a:endParaRPr lang="en-US" dirty="0" smtClean="0"/>
          </a:p>
          <a:p>
            <a:r>
              <a:rPr lang="en-US" dirty="0" smtClean="0"/>
              <a:t>A finding of satisfied indicates the assessment objective for the control has been met producing a fully acceptable result. </a:t>
            </a:r>
          </a:p>
          <a:p>
            <a:endParaRPr lang="en-US" dirty="0" smtClean="0"/>
          </a:p>
          <a:p>
            <a:r>
              <a:rPr lang="en-US" dirty="0" smtClean="0"/>
              <a:t>A finding of other than satisfied indicates potential anomalies in the operation or implementation of the control that may need to be addressed by the organization.</a:t>
            </a:r>
          </a:p>
          <a:p>
            <a:endParaRPr lang="en-US" dirty="0" smtClean="0"/>
          </a:p>
          <a:p>
            <a:r>
              <a:rPr lang="en-US" dirty="0" smtClean="0"/>
              <a:t>Risk determination and acceptance activities are conducted by the organization post assessment as part of the risk management strategy established by the organization. These risk management activities involve the senior leadership of the organization</a:t>
            </a:r>
            <a:endParaRPr lang="en-US" dirty="0"/>
          </a:p>
        </p:txBody>
      </p:sp>
    </p:spTree>
    <p:extLst>
      <p:ext uri="{BB962C8B-B14F-4D97-AF65-F5344CB8AC3E}">
        <p14:creationId xmlns:p14="http://schemas.microsoft.com/office/powerpoint/2010/main" val="2747523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using the labels of satisfied and other than satisfied, the reporting format for the</a:t>
            </a:r>
          </a:p>
          <a:p>
            <a:r>
              <a:rPr lang="en-US" dirty="0" smtClean="0"/>
              <a:t>assessment findings provides visibility for organizational officials into specific weaknesses and deficiencies in security controls within the information system or inherited by the system and facilitates a disciplined and structured approach to mitigating risks in accordance with organizational priorities.</a:t>
            </a:r>
          </a:p>
          <a:p>
            <a:endParaRPr lang="en-US" dirty="0" smtClean="0"/>
          </a:p>
          <a:p>
            <a:r>
              <a:rPr lang="en-US" dirty="0" smtClean="0"/>
              <a:t>Senior leadership involvement in the mitigation process may be necessary in order to ensure that the organization’s resources are effectively allocated in accordance with organizational priorities, providing resources first to the information systems that are supporting the most critical and sensitive missions for the organization or correcting the deficiencies that pose the greatest degree of risk. </a:t>
            </a:r>
          </a:p>
          <a:p>
            <a:endParaRPr lang="en-US" dirty="0" smtClean="0"/>
          </a:p>
          <a:p>
            <a:r>
              <a:rPr lang="en-US" dirty="0" smtClean="0"/>
              <a:t>Ultimately, the security control assessment findings and any subsequent mitigation actions (informed by the updated risk assessment) initiated by information system owners or common control providers in collaboration with designated organizational officials trigger updates to the key documents used by authorizing officials to determine the security status of the information system and its suitability for authorization to operate. These documents include the security plan with updated risk assessment, security assessment report, and plan of action and milestones.</a:t>
            </a:r>
            <a:endParaRPr lang="en-US" dirty="0"/>
          </a:p>
        </p:txBody>
      </p:sp>
    </p:spTree>
    <p:extLst>
      <p:ext uri="{BB962C8B-B14F-4D97-AF65-F5344CB8AC3E}">
        <p14:creationId xmlns:p14="http://schemas.microsoft.com/office/powerpoint/2010/main" val="7493656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457200" y="605580"/>
            <a:ext cx="5940590" cy="7928819"/>
          </a:xfrm>
          <a:prstGeom prst="rect">
            <a:avLst/>
          </a:prstGeom>
          <a:noFill/>
          <a:ln w="9525">
            <a:noFill/>
            <a:miter lim="800000"/>
            <a:headEnd/>
            <a:tailEnd/>
          </a:ln>
        </p:spPr>
      </p:pic>
    </p:spTree>
    <p:extLst>
      <p:ext uri="{BB962C8B-B14F-4D97-AF65-F5344CB8AC3E}">
        <p14:creationId xmlns:p14="http://schemas.microsoft.com/office/powerpoint/2010/main" val="40448748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Notes Placeholder 5"/>
          <p:cNvSpPr>
            <a:spLocks noGrp="1"/>
          </p:cNvSpPr>
          <p:nvPr>
            <p:ph type="body" idx="1"/>
          </p:nvPr>
        </p:nvSpPr>
        <p:spPr>
          <a:xfrm>
            <a:off x="685800" y="4267200"/>
            <a:ext cx="5486400" cy="4572000"/>
          </a:xfrm>
        </p:spPr>
        <p:txBody>
          <a:bodyPr>
            <a:normAutofit/>
          </a:bodyPr>
          <a:lstStyle/>
          <a:p>
            <a:r>
              <a:rPr lang="en-US" b="1" dirty="0" smtClean="0"/>
              <a:t>Artifact</a:t>
            </a:r>
            <a:endParaRPr lang="en-US" dirty="0" smtClean="0"/>
          </a:p>
          <a:p>
            <a:r>
              <a:rPr lang="en-US" dirty="0" smtClean="0"/>
              <a:t>Evidence produced by developers, implementers, operators, assessors, and maintainers during the system development life cycle.</a:t>
            </a:r>
          </a:p>
          <a:p>
            <a:endParaRPr lang="en-US" dirty="0" smtClean="0"/>
          </a:p>
          <a:p>
            <a:r>
              <a:rPr lang="en-US" b="1" dirty="0" smtClean="0"/>
              <a:t>Assurance Case</a:t>
            </a:r>
            <a:endParaRPr lang="en-US" dirty="0" smtClean="0"/>
          </a:p>
          <a:p>
            <a:r>
              <a:rPr lang="en-US" dirty="0" smtClean="0"/>
              <a:t>A body of evidence organized into an argument demonstrating that some claim about an information system is assured. An assurance case is needed when it is important to show that a system exhibits some complex property such as safety, security, or reliability.</a:t>
            </a:r>
          </a:p>
          <a:p>
            <a:endParaRPr lang="en-US" dirty="0" smtClean="0"/>
          </a:p>
          <a:p>
            <a:r>
              <a:rPr lang="en-US" b="1" dirty="0" smtClean="0"/>
              <a:t>Regression Testing</a:t>
            </a:r>
            <a:endParaRPr lang="en-US" dirty="0" smtClean="0"/>
          </a:p>
          <a:p>
            <a:r>
              <a:rPr lang="en-US" dirty="0" smtClean="0"/>
              <a:t>Any type of software testing that seeks to uncover new software bugs, or regressions, in existing functional and non-functional areas of a system after changes, such as enhancements, patches or configuration changes, have been made to them.</a:t>
            </a:r>
          </a:p>
          <a:p>
            <a:endParaRPr lang="en-US" dirty="0" smtClean="0"/>
          </a:p>
          <a:p>
            <a:r>
              <a:rPr lang="en-US" b="1" dirty="0" smtClean="0"/>
              <a:t>Rules of Engagement</a:t>
            </a:r>
            <a:endParaRPr lang="en-US" dirty="0" smtClean="0"/>
          </a:p>
          <a:p>
            <a:r>
              <a:rPr lang="en-US" dirty="0" smtClean="0"/>
              <a:t>How a penetration test needs to run, starting from denying false advertising from testers to how the client can expect to receive the report.</a:t>
            </a:r>
          </a:p>
          <a:p>
            <a:endParaRPr lang="en-US" dirty="0" smtClean="0"/>
          </a:p>
          <a:p>
            <a:r>
              <a:rPr lang="en-US" b="1" dirty="0" smtClean="0"/>
              <a:t>SAR</a:t>
            </a:r>
            <a:endParaRPr lang="en-US" dirty="0" smtClean="0"/>
          </a:p>
          <a:p>
            <a:r>
              <a:rPr lang="en-US" dirty="0" smtClean="0"/>
              <a:t>The output and end result of the security control assessment is the security assessment report, which documents the assurance case for the information system and is one of three key documents in the security authorization package developed by information system owners and common control providers for authorizing officials.</a:t>
            </a:r>
          </a:p>
          <a:p>
            <a:endParaRPr lang="en-US" dirty="0"/>
          </a:p>
        </p:txBody>
      </p:sp>
    </p:spTree>
    <p:extLst>
      <p:ext uri="{BB962C8B-B14F-4D97-AF65-F5344CB8AC3E}">
        <p14:creationId xmlns:p14="http://schemas.microsoft.com/office/powerpoint/2010/main" val="2346990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533400"/>
            <a:ext cx="5486400" cy="7924800"/>
          </a:xfrm>
        </p:spPr>
        <p:txBody>
          <a:bodyPr>
            <a:normAutofit/>
          </a:bodyPr>
          <a:lstStyle/>
          <a:p>
            <a:r>
              <a:rPr lang="en-US" b="1" dirty="0" smtClean="0"/>
              <a:t>Security Assurance</a:t>
            </a:r>
            <a:endParaRPr lang="en-US" dirty="0" smtClean="0"/>
          </a:p>
          <a:p>
            <a:r>
              <a:rPr lang="en-US" dirty="0" smtClean="0"/>
              <a:t>Security assurance is the measure of confidence that the security functionality is implemented correctly, operating as intended, and producing the desired outcome with respect to meeting the security requirements for the system—thus, accurately mediating and enforcing established security policies.</a:t>
            </a:r>
          </a:p>
          <a:p>
            <a:endParaRPr lang="en-US" dirty="0" smtClean="0"/>
          </a:p>
          <a:p>
            <a:r>
              <a:rPr lang="en-US" b="1" dirty="0" smtClean="0"/>
              <a:t>Security Capability</a:t>
            </a:r>
            <a:endParaRPr lang="en-US" dirty="0" smtClean="0"/>
          </a:p>
          <a:p>
            <a:r>
              <a:rPr lang="en-US" dirty="0" smtClean="0"/>
              <a:t>Together, the security functionality and security assurance combine to provide a security capability for organizations, mission/business processes, and information</a:t>
            </a:r>
          </a:p>
          <a:p>
            <a:r>
              <a:rPr lang="en-US" dirty="0" smtClean="0"/>
              <a:t>Systems - a capability necessary to respond to ongoing risks to organizational operations and assets, individuals, other organizations, and the Nation. With regard to increasingly sophisticated and hostile cyber attacks, organizations need an adequate security capability to prevent attacks, deter attacks, respond to attacks (i.e., limiting harm), and restore/recover from attacks.</a:t>
            </a:r>
          </a:p>
          <a:p>
            <a:r>
              <a:rPr lang="en-US" dirty="0" smtClean="0"/>
              <a:t/>
            </a:r>
            <a:br>
              <a:rPr lang="en-US" dirty="0" smtClean="0"/>
            </a:br>
            <a:r>
              <a:rPr lang="en-US" b="1" dirty="0" smtClean="0"/>
              <a:t>Security Functionality</a:t>
            </a:r>
          </a:p>
          <a:p>
            <a:r>
              <a:rPr lang="en-US" dirty="0" smtClean="0"/>
              <a:t>Security functionality is typically defined in terms of the security features, functions, mechanisms, services, procedures, and architectures implemented within organizational information systems or the environments in which those systems operate.</a:t>
            </a:r>
          </a:p>
          <a:p>
            <a:endParaRPr lang="en-US" dirty="0" smtClean="0"/>
          </a:p>
          <a:p>
            <a:r>
              <a:rPr lang="en-US" b="1" dirty="0" smtClean="0"/>
              <a:t>Trustworthiness</a:t>
            </a:r>
            <a:endParaRPr lang="en-US" dirty="0" smtClean="0"/>
          </a:p>
          <a:p>
            <a:r>
              <a:rPr lang="en-US" dirty="0" smtClean="0"/>
              <a:t>Trustworthiness, with respect to information systems, expresses the degree to which the systems (including the information technology products that are used to build those systems) can be expected to preserve the confidentiality, integrity, and availability of the information being processed, stored, or transmitted by the systems across the full range of threats. Trustworthy information systems are systems that are believed to be capable of operating within defined levels of risk despite the environmental disruptions, human errors, structural failures, and purposeful attacks that are expected to occur in their environments of operation. Information security plays an important part in achieving trustworthy information systems—systems that have the reliability to successfully carry out assigned missions/business functions under conditions of stress and uncertainty and in specified environments.</a:t>
            </a:r>
          </a:p>
          <a:p>
            <a:endParaRPr lang="en-US" dirty="0"/>
          </a:p>
        </p:txBody>
      </p:sp>
    </p:spTree>
    <p:extLst>
      <p:ext uri="{BB962C8B-B14F-4D97-AF65-F5344CB8AC3E}">
        <p14:creationId xmlns:p14="http://schemas.microsoft.com/office/powerpoint/2010/main" val="2913553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5" name="Notes Placeholder 4"/>
          <p:cNvSpPr>
            <a:spLocks noGrp="1"/>
          </p:cNvSpPr>
          <p:nvPr>
            <p:ph type="body" sz="quarter" idx="11"/>
          </p:nvPr>
        </p:nvSpPr>
        <p:spPr/>
        <p:txBody>
          <a:bodyPr>
            <a:normAutofit/>
          </a:bodyPr>
          <a:lstStyle/>
          <a:p>
            <a:r>
              <a:rPr lang="en-US" sz="1200" kern="1200" dirty="0" smtClean="0">
                <a:solidFill>
                  <a:schemeClr val="tx1"/>
                </a:solidFill>
                <a:latin typeface="+mn-lt"/>
                <a:ea typeface="+mn-ea"/>
                <a:cs typeface="+mn-cs"/>
              </a:rPr>
              <a:t>An assessment case represents a worked example of an assessment procedure, identifying the specific actions that an assessor might carry out during the assessment of a security control or control enhancement in an information system.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There is one assessment case per control, covering all assessment objectives from the assessment procedure in Appendix F for that control (both base control and all enhancements).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assessment case provides an example by experienced assessors of a potential set of specific assessor action steps to accomplish the assessment that were developed with consideration for the list of potential assessment methods and objects, and incorporating the level of coverage and depth to be applied and the specific purpose to be achieved by each assessor action. This additional level of detail in the assessment cases provides assessors with more prescriptive assessment information. Yet, while being more prescriptive, the assessment cases are not intended to restrict assessor flexibility provided as part of the design principles in Special Publication 800-53A. The assessor remains responsible for making the specified determinations and for providing adequate rationale for the determinations made.</a:t>
            </a:r>
          </a:p>
          <a:p>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65979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Security controls are the management, operational, and technical safeguards or countermeasures prescribed for an information system to protect the confidentiality, integrity (including non-repudiation and authenticity), and availability of the system and its information. Once employed within an information system, security controls are assessed to provide the information necessary to determine their overall effectiveness; that is, the extent to which the controls are implemented correctly, operating as intended, and producing the desired outcome with respect to meeting the security requirements for the system. Understanding the overall effectiveness of the security controls implemented in the information system and its environment of operation is essential in determining the risk to the organization’s operations and assets, to individuals, to other organizations, and to the Nation resulting from the use of the system.</a:t>
            </a:r>
            <a:endParaRPr lang="en-US" dirty="0"/>
          </a:p>
        </p:txBody>
      </p:sp>
    </p:spTree>
    <p:extLst>
      <p:ext uri="{BB962C8B-B14F-4D97-AF65-F5344CB8AC3E}">
        <p14:creationId xmlns:p14="http://schemas.microsoft.com/office/powerpoint/2010/main" val="2596733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33400" y="1981200"/>
          <a:ext cx="5791200" cy="6566576"/>
        </p:xfrm>
        <a:graphic>
          <a:graphicData uri="http://schemas.openxmlformats.org/drawingml/2006/table">
            <a:tbl>
              <a:tblPr/>
              <a:tblGrid>
                <a:gridCol w="1175494"/>
                <a:gridCol w="4615706"/>
              </a:tblGrid>
              <a:tr h="202250">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Action Step</a:t>
                      </a:r>
                      <a:endParaRPr lang="en-US" sz="1200" dirty="0">
                        <a:latin typeface="Calibri"/>
                        <a:ea typeface="Calibri"/>
                        <a:cs typeface="Times New Roman"/>
                      </a:endParaRPr>
                    </a:p>
                  </a:txBody>
                  <a:tcPr marL="45975" marR="45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Potential Assessor Evidence Gathering Actions</a:t>
                      </a:r>
                      <a:endParaRPr lang="en-US" sz="1200" dirty="0">
                        <a:latin typeface="Calibri"/>
                        <a:ea typeface="Calibri"/>
                        <a:cs typeface="Times New Roman"/>
                      </a:endParaRPr>
                    </a:p>
                  </a:txBody>
                  <a:tcPr marL="45975" marR="4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1487047">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AC-11.1.1.1</a:t>
                      </a:r>
                      <a:endParaRPr lang="en-US" sz="1200" dirty="0">
                        <a:latin typeface="Calibri"/>
                        <a:ea typeface="Calibri"/>
                        <a:cs typeface="Times New Roman"/>
                      </a:endParaRPr>
                    </a:p>
                  </a:txBody>
                  <a:tcPr marL="45975" marR="45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Examine</a:t>
                      </a:r>
                      <a:r>
                        <a:rPr lang="en-US" sz="1200" dirty="0">
                          <a:solidFill>
                            <a:srgbClr val="000000"/>
                          </a:solidFill>
                          <a:latin typeface="Calibri"/>
                          <a:ea typeface="Times New Roman"/>
                          <a:cs typeface="Times New Roman"/>
                        </a:rPr>
                        <a:t> information system access control policy and procedures, physical and environmental protection policy and procedures, security plan, or other relevant documents; reviewing for the automated mechanisms and configuration settings to be employed to defines the time period of user inactivity after which the information system initiates a session lock;</a:t>
                      </a:r>
                      <a:endParaRPr lang="en-US" sz="1200" dirty="0">
                        <a:latin typeface="Calibri"/>
                        <a:ea typeface="Calibri"/>
                        <a:cs typeface="Times New Roman"/>
                      </a:endParaRPr>
                    </a:p>
                  </a:txBody>
                  <a:tcPr marL="45975" marR="4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591">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AC-11.1.1.2</a:t>
                      </a:r>
                      <a:endParaRPr lang="en-US" sz="1200">
                        <a:latin typeface="Calibri"/>
                        <a:ea typeface="Calibri"/>
                        <a:cs typeface="Times New Roman"/>
                      </a:endParaRPr>
                    </a:p>
                  </a:txBody>
                  <a:tcPr marL="45975" marR="45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Examine</a:t>
                      </a:r>
                      <a:r>
                        <a:rPr lang="en-US" sz="1200">
                          <a:solidFill>
                            <a:srgbClr val="000000"/>
                          </a:solidFill>
                          <a:latin typeface="Calibri"/>
                          <a:ea typeface="Times New Roman"/>
                          <a:cs typeface="Times New Roman"/>
                        </a:rPr>
                        <a:t> System Configuration Guide, describing the current configuration settings for an agreed-upon specific sample of automated mechanisms identified AC-11.1; reviewing for indication that the mechanisms are configured as identified in AC11.1.</a:t>
                      </a:r>
                      <a:endParaRPr lang="en-US" sz="1200">
                        <a:latin typeface="Calibri"/>
                        <a:ea typeface="Calibri"/>
                        <a:cs typeface="Times New Roman"/>
                      </a:endParaRPr>
                    </a:p>
                  </a:txBody>
                  <a:tcPr marL="45975" marR="4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364">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AC-11.1.1.3</a:t>
                      </a:r>
                      <a:endParaRPr lang="en-US" sz="1200">
                        <a:latin typeface="Calibri"/>
                        <a:ea typeface="Calibri"/>
                        <a:cs typeface="Times New Roman"/>
                      </a:endParaRPr>
                    </a:p>
                  </a:txBody>
                  <a:tcPr marL="45975" marR="45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Examine</a:t>
                      </a:r>
                      <a:r>
                        <a:rPr lang="en-US" sz="1200">
                          <a:solidFill>
                            <a:srgbClr val="000000"/>
                          </a:solidFill>
                          <a:latin typeface="Calibri"/>
                          <a:ea typeface="Times New Roman"/>
                          <a:cs typeface="Times New Roman"/>
                        </a:rPr>
                        <a:t> GPO Screen Saver Setting </a:t>
                      </a:r>
                      <a:r>
                        <a:rPr lang="en-US" sz="1200" i="1" u="sng">
                          <a:solidFill>
                            <a:srgbClr val="000000"/>
                          </a:solidFill>
                          <a:latin typeface="Calibri"/>
                          <a:ea typeface="Times New Roman"/>
                          <a:cs typeface="Times New Roman"/>
                        </a:rPr>
                        <a:t>User Configuration\Administrative Templates\Control Panel\Personalization </a:t>
                      </a:r>
                      <a:r>
                        <a:rPr lang="en-US" sz="1200">
                          <a:solidFill>
                            <a:srgbClr val="000000"/>
                          </a:solidFill>
                          <a:latin typeface="Calibri"/>
                          <a:ea typeface="Times New Roman"/>
                          <a:cs typeface="Times New Roman"/>
                        </a:rPr>
                        <a:t>is enabled, and set to time out after 900 seconds.</a:t>
                      </a:r>
                      <a:endParaRPr lang="en-US" sz="1200">
                        <a:latin typeface="Calibri"/>
                        <a:ea typeface="Calibri"/>
                        <a:cs typeface="Times New Roman"/>
                      </a:endParaRPr>
                    </a:p>
                  </a:txBody>
                  <a:tcPr marL="45975" marR="4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908">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AC-11.1.2.1</a:t>
                      </a:r>
                      <a:endParaRPr lang="en-US" sz="1200">
                        <a:latin typeface="Calibri"/>
                        <a:ea typeface="Calibri"/>
                        <a:cs typeface="Times New Roman"/>
                      </a:endParaRPr>
                    </a:p>
                  </a:txBody>
                  <a:tcPr marL="45975" marR="45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a:solidFill>
                            <a:srgbClr val="000000"/>
                          </a:solidFill>
                          <a:latin typeface="Calibri"/>
                          <a:ea typeface="Times New Roman"/>
                          <a:cs typeface="Times New Roman"/>
                        </a:rPr>
                        <a:t>Test, </a:t>
                      </a:r>
                      <a:r>
                        <a:rPr lang="en-US" sz="1200">
                          <a:solidFill>
                            <a:srgbClr val="000000"/>
                          </a:solidFill>
                          <a:latin typeface="Calibri"/>
                          <a:ea typeface="Times New Roman"/>
                          <a:cs typeface="Times New Roman"/>
                        </a:rPr>
                        <a:t>by observing the information system, to see if initiates a session lock after 15 minutes of inactivity.</a:t>
                      </a:r>
                      <a:endParaRPr lang="en-US" sz="1200">
                        <a:latin typeface="Calibri"/>
                        <a:ea typeface="Calibri"/>
                        <a:cs typeface="Times New Roman"/>
                      </a:endParaRPr>
                    </a:p>
                  </a:txBody>
                  <a:tcPr marL="45975" marR="4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4364">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AC-11.1.3.1</a:t>
                      </a:r>
                      <a:endParaRPr lang="en-US" sz="1200" dirty="0">
                        <a:latin typeface="Calibri"/>
                        <a:ea typeface="Calibri"/>
                        <a:cs typeface="Times New Roman"/>
                      </a:endParaRPr>
                    </a:p>
                  </a:txBody>
                  <a:tcPr marL="45975" marR="459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b="1" dirty="0">
                          <a:solidFill>
                            <a:srgbClr val="000000"/>
                          </a:solidFill>
                          <a:latin typeface="Calibri"/>
                          <a:ea typeface="Times New Roman"/>
                          <a:cs typeface="Times New Roman"/>
                        </a:rPr>
                        <a:t>Test</a:t>
                      </a:r>
                      <a:r>
                        <a:rPr lang="en-US" sz="1200" dirty="0">
                          <a:solidFill>
                            <a:srgbClr val="000000"/>
                          </a:solidFill>
                          <a:latin typeface="Calibri"/>
                          <a:ea typeface="Times New Roman"/>
                          <a:cs typeface="Times New Roman"/>
                        </a:rPr>
                        <a:t> the information system, by observing the system for 30 minutes, to see if it retains the session lock until the user reestablishes access using established identification and authentication procedures.</a:t>
                      </a:r>
                      <a:endParaRPr lang="en-US" sz="1200" dirty="0">
                        <a:latin typeface="Calibri"/>
                        <a:ea typeface="Calibri"/>
                        <a:cs typeface="Times New Roman"/>
                      </a:endParaRPr>
                    </a:p>
                  </a:txBody>
                  <a:tcPr marL="45975" marR="4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1274">
                <a:tc gridSpan="2">
                  <a:txBody>
                    <a:bodyPr/>
                    <a:lstStyle/>
                    <a:p>
                      <a:pPr marL="0" marR="0">
                        <a:lnSpc>
                          <a:spcPct val="115000"/>
                        </a:lnSpc>
                        <a:spcBef>
                          <a:spcPts val="0"/>
                        </a:spcBef>
                        <a:spcAft>
                          <a:spcPts val="0"/>
                        </a:spcAft>
                      </a:pPr>
                      <a:r>
                        <a:rPr lang="en-US" sz="1200" b="1" u="sng" dirty="0">
                          <a:solidFill>
                            <a:srgbClr val="000000"/>
                          </a:solidFill>
                          <a:latin typeface="Calibri"/>
                          <a:ea typeface="Times New Roman"/>
                          <a:cs typeface="Times New Roman"/>
                        </a:rPr>
                        <a:t>Legend</a:t>
                      </a:r>
                      <a:r>
                        <a:rPr lang="en-US" sz="1200" dirty="0">
                          <a:solidFill>
                            <a:srgbClr val="000000"/>
                          </a:solidFill>
                          <a:latin typeface="Calibri"/>
                          <a:ea typeface="Times New Roman"/>
                          <a:cs typeface="Times New Roman"/>
                        </a:rPr>
                        <a:t/>
                      </a:r>
                      <a:br>
                        <a:rPr lang="en-US" sz="1200" dirty="0">
                          <a:solidFill>
                            <a:srgbClr val="000000"/>
                          </a:solidFill>
                          <a:latin typeface="Calibri"/>
                          <a:ea typeface="Times New Roman"/>
                          <a:cs typeface="Times New Roman"/>
                        </a:rPr>
                      </a:br>
                      <a:r>
                        <a:rPr lang="en-US" sz="1200" dirty="0">
                          <a:solidFill>
                            <a:srgbClr val="000000"/>
                          </a:solidFill>
                          <a:latin typeface="Calibri"/>
                          <a:ea typeface="Times New Roman"/>
                          <a:cs typeface="Times New Roman"/>
                        </a:rPr>
                        <a:t>AA:  Alphanumeric characters representing security control family in Special Publication 800-53.</a:t>
                      </a:r>
                      <a:br>
                        <a:rPr lang="en-US" sz="1200" dirty="0">
                          <a:solidFill>
                            <a:srgbClr val="000000"/>
                          </a:solidFill>
                          <a:latin typeface="Calibri"/>
                          <a:ea typeface="Times New Roman"/>
                          <a:cs typeface="Times New Roman"/>
                        </a:rPr>
                      </a:br>
                      <a:r>
                        <a:rPr lang="en-US" sz="1200" dirty="0">
                          <a:solidFill>
                            <a:srgbClr val="000000"/>
                          </a:solidFill>
                          <a:latin typeface="Calibri"/>
                          <a:ea typeface="Times New Roman"/>
                          <a:cs typeface="Times New Roman"/>
                        </a:rPr>
                        <a:t>N:     Numeric character representing the security control number within the family of controls.</a:t>
                      </a:r>
                      <a:br>
                        <a:rPr lang="en-US" sz="1200" dirty="0">
                          <a:solidFill>
                            <a:srgbClr val="000000"/>
                          </a:solidFill>
                          <a:latin typeface="Calibri"/>
                          <a:ea typeface="Times New Roman"/>
                          <a:cs typeface="Times New Roman"/>
                        </a:rPr>
                      </a:br>
                      <a:r>
                        <a:rPr lang="en-US" sz="1200" dirty="0">
                          <a:solidFill>
                            <a:srgbClr val="000000"/>
                          </a:solidFill>
                          <a:latin typeface="Calibri"/>
                          <a:ea typeface="Times New Roman"/>
                          <a:cs typeface="Times New Roman"/>
                        </a:rPr>
                        <a:t>n:      Number of determination statements in the assessment object.</a:t>
                      </a:r>
                      <a:br>
                        <a:rPr lang="en-US" sz="1200" dirty="0">
                          <a:solidFill>
                            <a:srgbClr val="000000"/>
                          </a:solidFill>
                          <a:latin typeface="Calibri"/>
                          <a:ea typeface="Times New Roman"/>
                          <a:cs typeface="Times New Roman"/>
                        </a:rPr>
                      </a:br>
                      <a:r>
                        <a:rPr lang="en-US" sz="1200" dirty="0">
                          <a:solidFill>
                            <a:srgbClr val="000000"/>
                          </a:solidFill>
                          <a:latin typeface="Calibri"/>
                          <a:ea typeface="Times New Roman"/>
                          <a:cs typeface="Times New Roman"/>
                        </a:rPr>
                        <a:t>m:     Number of action steps associated with a specific determination statement.</a:t>
                      </a:r>
                      <a:endParaRPr lang="en-US" sz="1200" dirty="0">
                        <a:latin typeface="Calibri"/>
                        <a:ea typeface="Calibri"/>
                        <a:cs typeface="Times New Roman"/>
                      </a:endParaRPr>
                    </a:p>
                  </a:txBody>
                  <a:tcPr marL="45975" marR="4597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r>
            </a:tbl>
          </a:graphicData>
        </a:graphic>
      </p:graphicFrame>
      <p:sp>
        <p:nvSpPr>
          <p:cNvPr id="6" name="Notes Placeholder 5"/>
          <p:cNvSpPr>
            <a:spLocks noGrp="1"/>
          </p:cNvSpPr>
          <p:nvPr>
            <p:ph type="body" idx="1"/>
          </p:nvPr>
        </p:nvSpPr>
        <p:spPr>
          <a:xfrm>
            <a:off x="685800" y="381000"/>
            <a:ext cx="5334000" cy="1447800"/>
          </a:xfrm>
        </p:spPr>
        <p:txBody>
          <a:bodyPr>
            <a:normAutofit/>
          </a:bodyPr>
          <a:lstStyle/>
          <a:p>
            <a:r>
              <a:rPr lang="en-US" dirty="0" smtClean="0"/>
              <a:t>Please build an assessment case for AC-7.1 Unsuccessful Login Attempts, using the assessment case template and example worksheets from LabActivityWorkingData.xlsx workbook.  The following is an example of the specific evidence gathering actions that build the assurance case for AC-11.1.  [Use the USGCB as guidance for verifying configuration of specific settings, relating to control AC-7]</a:t>
            </a:r>
          </a:p>
          <a:p>
            <a:endParaRPr lang="en-US" dirty="0"/>
          </a:p>
        </p:txBody>
      </p:sp>
    </p:spTree>
    <p:extLst>
      <p:ext uri="{BB962C8B-B14F-4D97-AF65-F5344CB8AC3E}">
        <p14:creationId xmlns:p14="http://schemas.microsoft.com/office/powerpoint/2010/main" val="18299922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gradFill>
          <a:gsLst>
            <a:gs pos="0">
              <a:schemeClr val="accent1">
                <a:lumMod val="20000"/>
                <a:lumOff val="80000"/>
              </a:schemeClr>
            </a:gs>
            <a:gs pos="39999">
              <a:schemeClr val="tx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372717" y="1573967"/>
            <a:ext cx="6187109" cy="6960433"/>
          </a:xfrm>
          <a:solidFill>
            <a:schemeClr val="bg2">
              <a:lumMod val="90000"/>
            </a:schemeClr>
          </a:solidFill>
        </p:spPr>
        <p:txBody>
          <a:bodyPr>
            <a:normAutofit lnSpcReduction="10000"/>
          </a:bodyPr>
          <a:lstStyle/>
          <a:p>
            <a:pPr marL="224325" indent="-224325">
              <a:buFont typeface="+mj-lt"/>
              <a:buAutoNum type="arabicPeriod"/>
            </a:pPr>
            <a:r>
              <a:rPr lang="en-US" b="1" dirty="0" smtClean="0"/>
              <a:t>Which NIST special publication is written to facilitate security control assessments conducted within an effective risk management framework?</a:t>
            </a:r>
          </a:p>
          <a:p>
            <a:pPr marL="685800" lvl="1" indent="-228600">
              <a:buFont typeface="+mj-lt"/>
              <a:buAutoNum type="alphaLcParenR"/>
            </a:pPr>
            <a:r>
              <a:rPr lang="en-US" dirty="0" smtClean="0"/>
              <a:t>SP 800-60 Volume II</a:t>
            </a:r>
          </a:p>
          <a:p>
            <a:pPr marL="685800" lvl="1" indent="-228600">
              <a:buFont typeface="+mj-lt"/>
              <a:buAutoNum type="alphaLcParenR"/>
            </a:pPr>
            <a:r>
              <a:rPr lang="en-US" dirty="0" smtClean="0"/>
              <a:t>SP 800-53</a:t>
            </a:r>
          </a:p>
          <a:p>
            <a:pPr marL="685800" lvl="1" indent="-228600">
              <a:buFont typeface="+mj-lt"/>
              <a:buAutoNum type="alphaLcParenR"/>
            </a:pPr>
            <a:r>
              <a:rPr lang="en-US" dirty="0" smtClean="0"/>
              <a:t>SP 800-53a</a:t>
            </a:r>
          </a:p>
          <a:p>
            <a:pPr marL="685800" lvl="1" indent="-228600">
              <a:buFont typeface="+mj-lt"/>
              <a:buAutoNum type="alphaLcParenR"/>
            </a:pPr>
            <a:r>
              <a:rPr lang="en-US" dirty="0" smtClean="0"/>
              <a:t>SP 800-39</a:t>
            </a:r>
          </a:p>
          <a:p>
            <a:pPr marL="224325" indent="-224325">
              <a:buFont typeface="+mj-lt"/>
              <a:buAutoNum type="arabicPeriod"/>
            </a:pPr>
            <a:endParaRPr lang="en-US" b="1" dirty="0" smtClean="0"/>
          </a:p>
          <a:p>
            <a:pPr marL="224325" indent="-224325">
              <a:buFont typeface="+mj-lt"/>
              <a:buAutoNum type="arabicPeriod"/>
            </a:pPr>
            <a:r>
              <a:rPr lang="en-US" b="1" dirty="0" smtClean="0"/>
              <a:t>Which of the following is NOT a security testing techniques?</a:t>
            </a:r>
          </a:p>
          <a:p>
            <a:pPr marL="685800" lvl="1" indent="-228600">
              <a:buFont typeface="+mj-lt"/>
              <a:buAutoNum type="alphaLcParenR"/>
            </a:pPr>
            <a:r>
              <a:rPr lang="en-US" dirty="0" smtClean="0"/>
              <a:t>Examine</a:t>
            </a:r>
          </a:p>
          <a:p>
            <a:pPr marL="685800" lvl="1" indent="-228600">
              <a:buFont typeface="+mj-lt"/>
              <a:buAutoNum type="alphaLcParenR"/>
            </a:pPr>
            <a:r>
              <a:rPr lang="en-US" dirty="0" smtClean="0"/>
              <a:t>Review</a:t>
            </a:r>
          </a:p>
          <a:p>
            <a:pPr marL="685800" lvl="1" indent="-228600">
              <a:buFont typeface="+mj-lt"/>
              <a:buAutoNum type="alphaLcParenR"/>
            </a:pPr>
            <a:r>
              <a:rPr lang="en-US" dirty="0" smtClean="0"/>
              <a:t>Interview</a:t>
            </a:r>
          </a:p>
          <a:p>
            <a:pPr marL="685800" lvl="1" indent="-228600">
              <a:buFont typeface="+mj-lt"/>
              <a:buAutoNum type="alphaLcParenR"/>
            </a:pPr>
            <a:r>
              <a:rPr lang="en-US" dirty="0" smtClean="0"/>
              <a:t>Test</a:t>
            </a:r>
          </a:p>
          <a:p>
            <a:pPr marL="224325" indent="-224325">
              <a:buFont typeface="+mj-lt"/>
              <a:buAutoNum type="arabicPeriod"/>
            </a:pPr>
            <a:endParaRPr lang="en-US" b="1" dirty="0" smtClean="0"/>
          </a:p>
          <a:p>
            <a:pPr marL="224325" indent="-224325">
              <a:buFont typeface="+mj-lt"/>
              <a:buAutoNum type="arabicPeriod"/>
            </a:pPr>
            <a:r>
              <a:rPr lang="en-US" b="1" dirty="0" smtClean="0"/>
              <a:t>What is defined as body of evidence organized into an argument demonstrating that some claim about an information system is assured?</a:t>
            </a:r>
          </a:p>
          <a:p>
            <a:pPr marL="685800" lvl="1" indent="-228600">
              <a:buFont typeface="+mj-lt"/>
              <a:buAutoNum type="alphaLcParenR"/>
            </a:pPr>
            <a:r>
              <a:rPr lang="en-US" dirty="0" smtClean="0"/>
              <a:t>Security Assessment Report</a:t>
            </a:r>
          </a:p>
          <a:p>
            <a:pPr marL="685800" lvl="1" indent="-228600">
              <a:buFont typeface="+mj-lt"/>
              <a:buAutoNum type="alphaLcParenR"/>
            </a:pPr>
            <a:r>
              <a:rPr lang="en-US" dirty="0" smtClean="0"/>
              <a:t>Artifact of Trustworthiness</a:t>
            </a:r>
          </a:p>
          <a:p>
            <a:pPr marL="685800" lvl="1" indent="-228600">
              <a:buFont typeface="+mj-lt"/>
              <a:buAutoNum type="alphaLcParenR"/>
            </a:pPr>
            <a:r>
              <a:rPr lang="en-US" dirty="0" smtClean="0"/>
              <a:t>Assurance Case</a:t>
            </a:r>
          </a:p>
          <a:p>
            <a:pPr marL="685800" lvl="1" indent="-228600">
              <a:buFont typeface="+mj-lt"/>
              <a:buAutoNum type="alphaLcParenR"/>
            </a:pPr>
            <a:r>
              <a:rPr lang="en-US" dirty="0" smtClean="0"/>
              <a:t>Determination Statement</a:t>
            </a:r>
          </a:p>
          <a:p>
            <a:pPr marL="681525" lvl="1" indent="-224325">
              <a:buFont typeface="+mj-lt"/>
              <a:buAutoNum type="alphaLcParenR"/>
            </a:pPr>
            <a:endParaRPr lang="en-US" b="1" dirty="0" smtClean="0"/>
          </a:p>
          <a:p>
            <a:pPr marL="224325" indent="-224325">
              <a:buFont typeface="+mj-lt"/>
              <a:buAutoNum type="arabicPeriod"/>
            </a:pPr>
            <a:r>
              <a:rPr lang="en-US" b="1" dirty="0" smtClean="0"/>
              <a:t>Which statements are linked to the content of the security control (i.e., the security control functionality) to ensure traceability of assessment results back to the fundamental control requirements? </a:t>
            </a:r>
          </a:p>
          <a:p>
            <a:pPr marL="685800" lvl="1" indent="-228600">
              <a:buFont typeface="+mj-lt"/>
              <a:buAutoNum type="alphaLcParenR"/>
            </a:pPr>
            <a:r>
              <a:rPr lang="en-US" dirty="0" smtClean="0"/>
              <a:t>Assessment Objectives</a:t>
            </a:r>
          </a:p>
          <a:p>
            <a:pPr marL="685800" lvl="1" indent="-228600">
              <a:buFont typeface="+mj-lt"/>
              <a:buAutoNum type="alphaLcParenR"/>
            </a:pPr>
            <a:r>
              <a:rPr lang="en-US" dirty="0" smtClean="0"/>
              <a:t>Procedure Statement</a:t>
            </a:r>
          </a:p>
          <a:p>
            <a:pPr marL="685800" lvl="1" indent="-228600">
              <a:buFont typeface="+mj-lt"/>
              <a:buAutoNum type="alphaLcParenR"/>
            </a:pPr>
            <a:r>
              <a:rPr lang="en-US" dirty="0" smtClean="0"/>
              <a:t>Assurance</a:t>
            </a:r>
            <a:r>
              <a:rPr lang="en-US" baseline="0" dirty="0" smtClean="0"/>
              <a:t> Case</a:t>
            </a:r>
          </a:p>
          <a:p>
            <a:pPr marL="685800" lvl="1" indent="-228600">
              <a:buFont typeface="+mj-lt"/>
              <a:buAutoNum type="alphaLcParenR"/>
            </a:pPr>
            <a:r>
              <a:rPr lang="en-US" baseline="0" dirty="0" smtClean="0"/>
              <a:t>Determination Statement</a:t>
            </a:r>
            <a:endParaRPr lang="en-US" dirty="0" smtClean="0"/>
          </a:p>
          <a:p>
            <a:pPr marL="224325" indent="-224325">
              <a:buFont typeface="+mj-lt"/>
              <a:buAutoNum type="arabicPeriod"/>
            </a:pPr>
            <a:endParaRPr lang="en-US" b="1" dirty="0" smtClean="0"/>
          </a:p>
          <a:p>
            <a:pPr marL="224325" indent="-224325">
              <a:buFont typeface="+mj-lt"/>
              <a:buAutoNum type="arabicPeriod"/>
            </a:pPr>
            <a:r>
              <a:rPr lang="en-US" b="1" dirty="0" smtClean="0"/>
              <a:t>Which assessment method is the process of reviewing, inspecting, observing, studying, or analyzing one or more assessment objects (i.e., specifications, mechanisms, or activities)?</a:t>
            </a:r>
          </a:p>
          <a:p>
            <a:pPr marL="685800" lvl="1" indent="-228600">
              <a:buFont typeface="+mj-lt"/>
              <a:buAutoNum type="alphaLcParenR"/>
            </a:pPr>
            <a:r>
              <a:rPr lang="en-US" dirty="0" smtClean="0"/>
              <a:t>Review</a:t>
            </a:r>
          </a:p>
          <a:p>
            <a:pPr marL="685800" lvl="1" indent="-228600">
              <a:buFont typeface="+mj-lt"/>
              <a:buAutoNum type="alphaLcParenR"/>
            </a:pPr>
            <a:r>
              <a:rPr lang="en-US" dirty="0" smtClean="0"/>
              <a:t>Examine</a:t>
            </a:r>
          </a:p>
          <a:p>
            <a:pPr marL="685800" lvl="1" indent="-228600">
              <a:buFont typeface="+mj-lt"/>
              <a:buAutoNum type="alphaLcParenR"/>
            </a:pPr>
            <a:r>
              <a:rPr lang="en-US" dirty="0" smtClean="0"/>
              <a:t>Interview</a:t>
            </a:r>
          </a:p>
          <a:p>
            <a:pPr marL="685800" lvl="1" indent="-228600">
              <a:buFont typeface="+mj-lt"/>
              <a:buAutoNum type="alphaLcParenR"/>
            </a:pPr>
            <a:r>
              <a:rPr lang="en-US" dirty="0" smtClean="0"/>
              <a:t>Test</a:t>
            </a:r>
          </a:p>
          <a:p>
            <a:pPr marL="224325" indent="-224325">
              <a:buFont typeface="+mj-lt"/>
              <a:buAutoNum type="arabicPeriod"/>
            </a:pPr>
            <a:endParaRPr lang="en-US" b="1" dirty="0" smtClean="0"/>
          </a:p>
          <a:p>
            <a:pPr marL="224325" indent="-224325">
              <a:buFont typeface="+mj-lt"/>
              <a:buAutoNum type="arabicPeriod"/>
            </a:pPr>
            <a:r>
              <a:rPr lang="en-US" b="1" dirty="0" smtClean="0"/>
              <a:t>What are the two most important factors in choosing a security control assessor?</a:t>
            </a:r>
          </a:p>
          <a:p>
            <a:pPr marL="685800" lvl="1" indent="-228600">
              <a:buFont typeface="+mj-lt"/>
              <a:buAutoNum type="alphaLcParenR"/>
            </a:pPr>
            <a:r>
              <a:rPr lang="en-US" dirty="0" smtClean="0"/>
              <a:t>Independence/Expertise</a:t>
            </a:r>
          </a:p>
          <a:p>
            <a:pPr marL="685800" lvl="1" indent="-228600">
              <a:buFont typeface="+mj-lt"/>
              <a:buAutoNum type="alphaLcParenR"/>
            </a:pPr>
            <a:r>
              <a:rPr lang="en-US" dirty="0" smtClean="0"/>
              <a:t>Trustworthiness/Experience</a:t>
            </a:r>
          </a:p>
          <a:p>
            <a:pPr marL="685800" lvl="1" indent="-228600">
              <a:buFont typeface="+mj-lt"/>
              <a:buAutoNum type="alphaLcParenR"/>
            </a:pPr>
            <a:r>
              <a:rPr lang="en-US" dirty="0" smtClean="0"/>
              <a:t>Expertise/Trustworthiness</a:t>
            </a:r>
          </a:p>
          <a:p>
            <a:pPr marL="685800" lvl="1" indent="-228600">
              <a:buFont typeface="+mj-lt"/>
              <a:buAutoNum type="alphaLcParenR"/>
            </a:pPr>
            <a:r>
              <a:rPr lang="en-US" dirty="0" smtClean="0"/>
              <a:t>Experience/Independence</a:t>
            </a:r>
            <a:r>
              <a:rPr lang="en-US" baseline="0" dirty="0" smtClean="0"/>
              <a:t> </a:t>
            </a:r>
            <a:endParaRPr lang="en-US" dirty="0" smtClean="0"/>
          </a:p>
          <a:p>
            <a:pPr marL="681525" lvl="1" indent="-224325">
              <a:buFont typeface="+mj-lt"/>
              <a:buAutoNum type="alphaLcParenR"/>
            </a:pPr>
            <a:endParaRPr lang="en-US" b="1" dirty="0" smtClean="0"/>
          </a:p>
          <a:p>
            <a:pPr marL="224325" indent="-224325"/>
            <a:endParaRPr lang="en-US" b="1" dirty="0" smtClean="0"/>
          </a:p>
        </p:txBody>
      </p:sp>
      <p:sp>
        <p:nvSpPr>
          <p:cNvPr id="5" name="Rounded Rectangle 4"/>
          <p:cNvSpPr/>
          <p:nvPr/>
        </p:nvSpPr>
        <p:spPr>
          <a:xfrm>
            <a:off x="596348" y="224853"/>
            <a:ext cx="5590761" cy="1124262"/>
          </a:xfrm>
          <a:prstGeom prst="roundRect">
            <a:avLst/>
          </a:prstGeom>
          <a:solidFill>
            <a:schemeClr val="bg2">
              <a:lumMod val="90000"/>
            </a:schemeClr>
          </a:solidFill>
        </p:spPr>
        <p:style>
          <a:lnRef idx="0">
            <a:schemeClr val="accent4"/>
          </a:lnRef>
          <a:fillRef idx="3">
            <a:schemeClr val="accent4"/>
          </a:fillRef>
          <a:effectRef idx="3">
            <a:schemeClr val="accent4"/>
          </a:effectRef>
          <a:fontRef idx="minor">
            <a:schemeClr val="lt1"/>
          </a:fontRef>
        </p:style>
        <p:txBody>
          <a:bodyPr lIns="89730" tIns="44865" rIns="89730" bIns="44865" rtlCol="0" anchor="ctr"/>
          <a:lstStyle/>
          <a:p>
            <a:pPr algn="ctr"/>
            <a:endParaRPr lang="en-US"/>
          </a:p>
        </p:txBody>
      </p:sp>
      <p:sp>
        <p:nvSpPr>
          <p:cNvPr id="6" name="Rounded Rectangle 5"/>
          <p:cNvSpPr/>
          <p:nvPr/>
        </p:nvSpPr>
        <p:spPr>
          <a:xfrm>
            <a:off x="670892" y="299803"/>
            <a:ext cx="5367130" cy="974361"/>
          </a:xfrm>
          <a:prstGeom prst="roundRect">
            <a:avLst/>
          </a:prstGeom>
          <a:solidFill>
            <a:schemeClr val="bg2">
              <a:lumMod val="75000"/>
            </a:schemeClr>
          </a:solidFill>
        </p:spPr>
        <p:style>
          <a:lnRef idx="0">
            <a:schemeClr val="accent3"/>
          </a:lnRef>
          <a:fillRef idx="3">
            <a:schemeClr val="accent3"/>
          </a:fillRef>
          <a:effectRef idx="3">
            <a:schemeClr val="accent3"/>
          </a:effectRef>
          <a:fontRef idx="minor">
            <a:schemeClr val="lt1"/>
          </a:fontRef>
        </p:style>
        <p:txBody>
          <a:bodyPr lIns="89730" tIns="44865" rIns="89730" bIns="44865" rtlCol="0" anchor="ctr"/>
          <a:lstStyle/>
          <a:p>
            <a:pPr algn="ctr"/>
            <a:endParaRPr lang="en-US"/>
          </a:p>
        </p:txBody>
      </p:sp>
      <p:sp>
        <p:nvSpPr>
          <p:cNvPr id="7" name="TextBox 6"/>
          <p:cNvSpPr txBox="1"/>
          <p:nvPr/>
        </p:nvSpPr>
        <p:spPr>
          <a:xfrm>
            <a:off x="819978" y="299803"/>
            <a:ext cx="4994413" cy="921603"/>
          </a:xfrm>
          <a:prstGeom prst="rect">
            <a:avLst/>
          </a:prstGeom>
          <a:noFill/>
        </p:spPr>
        <p:txBody>
          <a:bodyPr wrap="square" lIns="89730" tIns="44865" rIns="89730" bIns="44865" rtlCol="0">
            <a:spAutoFit/>
          </a:bodyPr>
          <a:lstStyle/>
          <a:p>
            <a:pPr algn="ctr"/>
            <a:r>
              <a:rPr lang="en-US" sz="2700" smtClean="0">
                <a:solidFill>
                  <a:schemeClr val="bg1"/>
                </a:solidFill>
              </a:rPr>
              <a:t>Module  5 </a:t>
            </a:r>
            <a:r>
              <a:rPr lang="en-US" sz="2700" dirty="0" smtClean="0">
                <a:solidFill>
                  <a:schemeClr val="bg1"/>
                </a:solidFill>
              </a:rPr>
              <a:t>Security Assessments  Post-assessment</a:t>
            </a:r>
            <a:endParaRPr lang="en-US" sz="2700" dirty="0">
              <a:solidFill>
                <a:schemeClr val="bg1"/>
              </a:solidFill>
            </a:endParaRPr>
          </a:p>
        </p:txBody>
      </p:sp>
    </p:spTree>
    <p:extLst>
      <p:ext uri="{BB962C8B-B14F-4D97-AF65-F5344CB8AC3E}">
        <p14:creationId xmlns:p14="http://schemas.microsoft.com/office/powerpoint/2010/main" val="36756973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571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72000"/>
          </a:xfrm>
        </p:spPr>
        <p:txBody>
          <a:bodyPr>
            <a:normAutofit/>
          </a:bodyPr>
          <a:lstStyle/>
          <a:p>
            <a:r>
              <a:rPr lang="en-US" dirty="0" smtClean="0"/>
              <a:t>Special Publication 800-53A, </a:t>
            </a:r>
            <a:r>
              <a:rPr lang="en-US" i="1" dirty="0" smtClean="0"/>
              <a:t>Guide for Assessing the Security Controls in Federal Information Systems and Organizations</a:t>
            </a:r>
            <a:r>
              <a:rPr lang="en-US" dirty="0" smtClean="0"/>
              <a:t>, is written to facilitate security control assessments conducted within an effective risk management framework. The assessment results provide organizational officials with:</a:t>
            </a:r>
          </a:p>
          <a:p>
            <a:endParaRPr lang="en-US" dirty="0" smtClean="0"/>
          </a:p>
          <a:p>
            <a:pPr marL="685800" lvl="1" indent="-228600">
              <a:buFont typeface="+mj-lt"/>
              <a:buAutoNum type="arabicPeriod"/>
            </a:pPr>
            <a:r>
              <a:rPr lang="en-US" dirty="0" smtClean="0"/>
              <a:t>Evidence about the effectiveness of security controls in organizational information systems</a:t>
            </a:r>
          </a:p>
          <a:p>
            <a:pPr marL="685800" lvl="1" indent="-228600">
              <a:buFont typeface="+mj-lt"/>
              <a:buAutoNum type="arabicPeriod"/>
            </a:pPr>
            <a:r>
              <a:rPr lang="en-US" dirty="0" smtClean="0"/>
              <a:t>An indication of the quality of the risk management processes employed within the organization</a:t>
            </a:r>
          </a:p>
          <a:p>
            <a:pPr marL="685800" lvl="1" indent="-228600">
              <a:buFont typeface="+mj-lt"/>
              <a:buAutoNum type="arabicPeriod"/>
            </a:pPr>
            <a:r>
              <a:rPr lang="en-US" dirty="0" smtClean="0"/>
              <a:t>Information about the strengths and weaknesses of information systems which are supporting organizational missions and business functions in a global environment of sophisticated and changing threats.</a:t>
            </a:r>
          </a:p>
          <a:p>
            <a:endParaRPr lang="en-US" dirty="0" smtClean="0"/>
          </a:p>
          <a:p>
            <a:r>
              <a:rPr lang="en-US" dirty="0" smtClean="0"/>
              <a:t>The findings produced by assessors are used to determine the overall effectiveness of the security controls associated with an information system and to provide credible and meaningful inputs to the organization’s risk management process.  A well-executed assessment helps to: </a:t>
            </a:r>
          </a:p>
          <a:p>
            <a:endParaRPr lang="en-US" dirty="0" smtClean="0"/>
          </a:p>
          <a:p>
            <a:pPr marL="742950" lvl="1" indent="-285750">
              <a:buAutoNum type="romanLcParenBoth"/>
            </a:pPr>
            <a:r>
              <a:rPr lang="en-US" dirty="0" smtClean="0"/>
              <a:t>Determine the validity of the security controls contained in the security plan and subsequently employed in the information system and its environment of operation.</a:t>
            </a:r>
          </a:p>
          <a:p>
            <a:pPr marL="742950" lvl="1" indent="-285750">
              <a:buAutoNum type="romanLcParenBoth"/>
            </a:pPr>
            <a:r>
              <a:rPr lang="en-US" dirty="0" smtClean="0"/>
              <a:t>Facilitate a cost-effective approach to correcting weaknesses or deficiencies in the system in an orderly and disciplined manner consistent with organizational mission/business needs.</a:t>
            </a:r>
            <a:endParaRPr lang="en-US" dirty="0"/>
          </a:p>
        </p:txBody>
      </p:sp>
    </p:spTree>
    <p:extLst>
      <p:ext uri="{BB962C8B-B14F-4D97-AF65-F5344CB8AC3E}">
        <p14:creationId xmlns:p14="http://schemas.microsoft.com/office/powerpoint/2010/main" val="1186311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53491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t>Assessment Preparation</a:t>
            </a:r>
          </a:p>
          <a:p>
            <a:r>
              <a:rPr lang="en-US" b="1" u="none" dirty="0" smtClean="0"/>
              <a:t>Task 4-1</a:t>
            </a:r>
            <a:r>
              <a:rPr lang="en-US" dirty="0" smtClean="0"/>
              <a:t>: Develop, review, and approve a plan to assess the security controls.</a:t>
            </a:r>
          </a:p>
          <a:p>
            <a:r>
              <a:rPr lang="en-US" b="1" dirty="0" smtClean="0"/>
              <a:t>Primary Responsibility</a:t>
            </a:r>
            <a:r>
              <a:rPr lang="en-US" dirty="0" smtClean="0"/>
              <a:t>: Security Control Assessor.</a:t>
            </a:r>
          </a:p>
          <a:p>
            <a:r>
              <a:rPr lang="en-US" b="1" dirty="0" smtClean="0"/>
              <a:t>Supporting Roles</a:t>
            </a:r>
            <a:r>
              <a:rPr lang="en-US" dirty="0" smtClean="0"/>
              <a:t>: Authorizing Official or Designated Representative; Chief Information Officer; Senior Information Security Officer; Information System Owner or Common Control Provider; Information Owner/Steward; Information System Security Officer.</a:t>
            </a:r>
          </a:p>
          <a:p>
            <a:r>
              <a:rPr lang="en-US" b="1" dirty="0" smtClean="0"/>
              <a:t>SDLC Phase</a:t>
            </a:r>
            <a:r>
              <a:rPr lang="en-US" dirty="0" smtClean="0"/>
              <a:t>: Development/Acquisition; Implementation.</a:t>
            </a:r>
          </a:p>
          <a:p>
            <a:r>
              <a:rPr lang="en-US" b="1" dirty="0" smtClean="0"/>
              <a:t>References</a:t>
            </a:r>
            <a:r>
              <a:rPr lang="en-US" dirty="0" smtClean="0"/>
              <a:t>: NIST Special Publication 800-53A.</a:t>
            </a:r>
          </a:p>
          <a:p>
            <a:endParaRPr lang="en-US" dirty="0" smtClean="0"/>
          </a:p>
          <a:p>
            <a:r>
              <a:rPr lang="en-US" b="1" u="sng" dirty="0" smtClean="0"/>
              <a:t>Security Control Assessment</a:t>
            </a:r>
          </a:p>
          <a:p>
            <a:r>
              <a:rPr lang="en-US" b="1" dirty="0" smtClean="0"/>
              <a:t>Task 4-2: </a:t>
            </a:r>
            <a:r>
              <a:rPr lang="en-US" dirty="0" smtClean="0"/>
              <a:t>Assess the security controls in accordance with the assessment procedures defined in the security assessment plan.</a:t>
            </a:r>
          </a:p>
          <a:p>
            <a:r>
              <a:rPr lang="en-US" b="1" dirty="0" smtClean="0"/>
              <a:t>Primary Responsibility</a:t>
            </a:r>
            <a:r>
              <a:rPr lang="en-US" dirty="0" smtClean="0"/>
              <a:t>: Security Control Assessor.</a:t>
            </a:r>
          </a:p>
          <a:p>
            <a:r>
              <a:rPr lang="en-US" b="1" dirty="0" smtClean="0"/>
              <a:t>Supporting Roles</a:t>
            </a:r>
            <a:r>
              <a:rPr lang="en-US" dirty="0" smtClean="0"/>
              <a:t>: Information System Owner or Common Control Provider; Information Owner/Steward; Information System Security Officer.</a:t>
            </a:r>
          </a:p>
          <a:p>
            <a:r>
              <a:rPr lang="en-US" b="1" dirty="0" smtClean="0"/>
              <a:t>SDLC Phase</a:t>
            </a:r>
            <a:r>
              <a:rPr lang="en-US" dirty="0" smtClean="0"/>
              <a:t>: Development/Acquisition; Implementation.</a:t>
            </a:r>
          </a:p>
          <a:p>
            <a:r>
              <a:rPr lang="en-US" b="1" dirty="0" smtClean="0"/>
              <a:t>References</a:t>
            </a:r>
            <a:r>
              <a:rPr lang="en-US" dirty="0" smtClean="0"/>
              <a:t>: NIST Special Publication 800-53A.</a:t>
            </a:r>
          </a:p>
          <a:p>
            <a:endParaRPr lang="en-US" dirty="0"/>
          </a:p>
        </p:txBody>
      </p:sp>
    </p:spTree>
    <p:extLst>
      <p:ext uri="{BB962C8B-B14F-4D97-AF65-F5344CB8AC3E}">
        <p14:creationId xmlns:p14="http://schemas.microsoft.com/office/powerpoint/2010/main" val="2074246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304800"/>
            <a:ext cx="5486400" cy="8153400"/>
          </a:xfrm>
        </p:spPr>
        <p:txBody>
          <a:bodyPr>
            <a:normAutofit/>
          </a:bodyPr>
          <a:lstStyle/>
          <a:p>
            <a:r>
              <a:rPr lang="en-US" b="1" u="sng" dirty="0" smtClean="0"/>
              <a:t>Security Assessment Report</a:t>
            </a:r>
          </a:p>
          <a:p>
            <a:r>
              <a:rPr lang="en-US" b="1" dirty="0" smtClean="0"/>
              <a:t>Task 4-3</a:t>
            </a:r>
            <a:r>
              <a:rPr lang="en-US" dirty="0" smtClean="0"/>
              <a:t>: Prepare the security assessment report documenting the issues, findings, and recommendations from the security control assessment.</a:t>
            </a:r>
          </a:p>
          <a:p>
            <a:r>
              <a:rPr lang="en-US" b="1" dirty="0" smtClean="0"/>
              <a:t>Primary Responsibility</a:t>
            </a:r>
            <a:r>
              <a:rPr lang="en-US" dirty="0" smtClean="0"/>
              <a:t>: Security Control Assessor.</a:t>
            </a:r>
          </a:p>
          <a:p>
            <a:r>
              <a:rPr lang="en-US" b="1" dirty="0" smtClean="0"/>
              <a:t>Supporting Roles</a:t>
            </a:r>
            <a:r>
              <a:rPr lang="en-US" dirty="0" smtClean="0"/>
              <a:t>: Information System Owner or Common Control Provider; Information System Security Officer.</a:t>
            </a:r>
          </a:p>
          <a:p>
            <a:r>
              <a:rPr lang="en-US" b="1" dirty="0" smtClean="0"/>
              <a:t>SDLC Phase</a:t>
            </a:r>
            <a:r>
              <a:rPr lang="en-US" dirty="0" smtClean="0"/>
              <a:t>: Development/Acquisition; Implementation.</a:t>
            </a:r>
          </a:p>
          <a:p>
            <a:r>
              <a:rPr lang="en-US" b="1" dirty="0" smtClean="0"/>
              <a:t>References</a:t>
            </a:r>
            <a:r>
              <a:rPr lang="en-US" dirty="0" smtClean="0"/>
              <a:t>: NIST Special Publication 800-53A</a:t>
            </a:r>
          </a:p>
          <a:p>
            <a:endParaRPr lang="en-US" dirty="0" smtClean="0"/>
          </a:p>
          <a:p>
            <a:r>
              <a:rPr lang="en-US" b="1" u="sng" dirty="0" smtClean="0"/>
              <a:t>Remediation Actions</a:t>
            </a:r>
          </a:p>
          <a:p>
            <a:r>
              <a:rPr lang="en-US" b="1" dirty="0" smtClean="0"/>
              <a:t>Task 4-4: </a:t>
            </a:r>
            <a:r>
              <a:rPr lang="en-US" dirty="0" smtClean="0"/>
              <a:t>Conduct initial remediation actions on security controls based on the findings and recommendations of the security assessment report and reassess remediated control(s), as appropriate.</a:t>
            </a:r>
          </a:p>
          <a:p>
            <a:r>
              <a:rPr lang="en-US" b="1" dirty="0" smtClean="0"/>
              <a:t>Primary Responsibility</a:t>
            </a:r>
            <a:r>
              <a:rPr lang="en-US" dirty="0" smtClean="0"/>
              <a:t>: Information System Owner or Common Control Provider; Security Control Assessor.</a:t>
            </a:r>
          </a:p>
          <a:p>
            <a:r>
              <a:rPr lang="en-US" b="1" dirty="0" smtClean="0"/>
              <a:t>Supporting Roles</a:t>
            </a:r>
            <a:r>
              <a:rPr lang="en-US" dirty="0" smtClean="0"/>
              <a:t>: Authorizing Official or Designated Representative; Chief Information Officer; Senior Information Security Officer; Information Owner/Steward; Information System Security Officer; Information System Security Engineer; Security Control Assessor.</a:t>
            </a:r>
          </a:p>
          <a:p>
            <a:r>
              <a:rPr lang="en-US" b="1" dirty="0" smtClean="0"/>
              <a:t>SDLC Phase</a:t>
            </a:r>
            <a:r>
              <a:rPr lang="en-US" dirty="0" smtClean="0"/>
              <a:t>: Development/Acquisition; Implementation.</a:t>
            </a:r>
          </a:p>
          <a:p>
            <a:r>
              <a:rPr lang="en-US" b="1" dirty="0" smtClean="0"/>
              <a:t>References</a:t>
            </a:r>
            <a:r>
              <a:rPr lang="en-US" dirty="0" smtClean="0"/>
              <a:t>: NIST Special Publication 800-53A</a:t>
            </a:r>
          </a:p>
          <a:p>
            <a:endParaRPr lang="en-US" dirty="0"/>
          </a:p>
        </p:txBody>
      </p:sp>
    </p:spTree>
    <p:extLst>
      <p:ext uri="{BB962C8B-B14F-4D97-AF65-F5344CB8AC3E}">
        <p14:creationId xmlns:p14="http://schemas.microsoft.com/office/powerpoint/2010/main" val="1986374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Security assessments can be effectively carried out at various stages in the system development life cycle to increase the grounds for confidence that the security controls employed within or inherited by an information system are effective in their application. This publication provides a comprehensive set of assessment procedures to support security assessment.</a:t>
            </a:r>
          </a:p>
          <a:p>
            <a:endParaRPr lang="en-US" dirty="0" smtClean="0"/>
          </a:p>
          <a:p>
            <a:r>
              <a:rPr lang="en-US" b="1" u="sng" dirty="0" smtClean="0"/>
              <a:t>Development/Acquisition:</a:t>
            </a:r>
          </a:p>
          <a:p>
            <a:r>
              <a:rPr lang="en-US" dirty="0" smtClean="0"/>
              <a:t>Security assessments are routinely conducted by information system developers and system integrators during the development/acquisition and implementation phases of the life cycle to help ensure that the required security controls for the system are properly designed and developed, correctly implemented, and consistent with the established organizational information security architecture. </a:t>
            </a:r>
          </a:p>
          <a:p>
            <a:endParaRPr lang="en-US" dirty="0" smtClean="0"/>
          </a:p>
          <a:p>
            <a:r>
              <a:rPr lang="en-US" dirty="0" smtClean="0"/>
              <a:t>Assessment activities in the development phase included, for example, </a:t>
            </a:r>
            <a:r>
              <a:rPr lang="en-US" b="1" dirty="0" smtClean="0"/>
              <a:t>design and code reviews</a:t>
            </a:r>
            <a:r>
              <a:rPr lang="en-US" dirty="0" smtClean="0"/>
              <a:t>, </a:t>
            </a:r>
            <a:r>
              <a:rPr lang="en-US" b="1" dirty="0" smtClean="0"/>
              <a:t>application scanning</a:t>
            </a:r>
            <a:r>
              <a:rPr lang="en-US" dirty="0" smtClean="0"/>
              <a:t>, and </a:t>
            </a:r>
            <a:r>
              <a:rPr lang="en-US" b="1" dirty="0" smtClean="0"/>
              <a:t>regression testing</a:t>
            </a:r>
            <a:r>
              <a:rPr lang="en-US" dirty="0" smtClean="0"/>
              <a:t>. </a:t>
            </a:r>
          </a:p>
          <a:p>
            <a:endParaRPr lang="en-US" dirty="0" smtClean="0"/>
          </a:p>
          <a:p>
            <a:r>
              <a:rPr lang="en-US" dirty="0" smtClean="0"/>
              <a:t>Security weaknesses and deficiencies identified early in the system development life cycle can be resolved more quickly and in a much more cost-effective manner before proceeding to subsequent phases in the life cycle. The objective is to identify the information security architecture and security controls up front and to ensure that the system design and testing validate the implementation of these controls.</a:t>
            </a:r>
            <a:endParaRPr lang="en-US" dirty="0"/>
          </a:p>
        </p:txBody>
      </p:sp>
    </p:spTree>
    <p:extLst>
      <p:ext uri="{BB962C8B-B14F-4D97-AF65-F5344CB8AC3E}">
        <p14:creationId xmlns:p14="http://schemas.microsoft.com/office/powerpoint/2010/main" val="229437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38797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191000" y="0"/>
            <a:ext cx="4953000" cy="2362200"/>
          </a:xfrm>
        </p:spPr>
        <p:txBody>
          <a:bodyPr>
            <a:normAutofit/>
          </a:bodyPr>
          <a:lstStyle>
            <a:lvl1pPr marL="0" indent="0" algn="r">
              <a:buNone/>
              <a:defRPr sz="32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FITSI-color.jpg"/>
          <p:cNvPicPr>
            <a:picLocks noChangeAspect="1"/>
          </p:cNvPicPr>
          <p:nvPr/>
        </p:nvPicPr>
        <p:blipFill>
          <a:blip r:embed="rId2" cstate="print"/>
          <a:stretch>
            <a:fillRect/>
          </a:stretch>
        </p:blipFill>
        <p:spPr>
          <a:xfrm>
            <a:off x="1" y="0"/>
            <a:ext cx="3271518" cy="1219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Knowledge Check">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4" name="Picture 2" descr="C:\Users\Tina\AppData\Local\Microsoft\Windows\Temporary Internet Files\Content.IE5\Q5R7BUOQ\MP900439390[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97682" y="76200"/>
            <a:ext cx="1597918" cy="1066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6200"/>
            <a:ext cx="8763000"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29"/>
          <p:cNvGrpSpPr>
            <a:grpSpLocks/>
          </p:cNvGrpSpPr>
          <p:nvPr/>
        </p:nvGrpSpPr>
        <p:grpSpPr bwMode="auto">
          <a:xfrm>
            <a:off x="838200" y="1295400"/>
            <a:ext cx="7409640" cy="159148"/>
            <a:chOff x="112246966" y="111992460"/>
            <a:chExt cx="3294939" cy="115316"/>
          </a:xfrm>
        </p:grpSpPr>
        <p:sp>
          <p:nvSpPr>
            <p:cNvPr id="8" name="Freeform 30"/>
            <p:cNvSpPr>
              <a:spLocks/>
            </p:cNvSpPr>
            <p:nvPr/>
          </p:nvSpPr>
          <p:spPr bwMode="auto">
            <a:xfrm>
              <a:off x="114819247" y="111993168"/>
              <a:ext cx="722658" cy="114608"/>
            </a:xfrm>
            <a:custGeom>
              <a:avLst/>
              <a:gdLst/>
              <a:ahLst/>
              <a:cxnLst>
                <a:cxn ang="0">
                  <a:pos x="722659" y="0"/>
                </a:cxn>
                <a:cxn ang="0">
                  <a:pos x="127341" y="0"/>
                </a:cxn>
                <a:cxn ang="0">
                  <a:pos x="0" y="114608"/>
                </a:cxn>
                <a:cxn ang="0">
                  <a:pos x="722659" y="114608"/>
                </a:cxn>
                <a:cxn ang="0">
                  <a:pos x="722659" y="0"/>
                </a:cxn>
              </a:cxnLst>
              <a:rect l="0" t="0" r="r" b="b"/>
              <a:pathLst>
                <a:path w="722659" h="114608">
                  <a:moveTo>
                    <a:pt x="722659" y="0"/>
                  </a:moveTo>
                  <a:lnTo>
                    <a:pt x="127341" y="0"/>
                  </a:lnTo>
                  <a:lnTo>
                    <a:pt x="0" y="114608"/>
                  </a:lnTo>
                  <a:lnTo>
                    <a:pt x="722659" y="114608"/>
                  </a:lnTo>
                  <a:lnTo>
                    <a:pt x="722659" y="0"/>
                  </a:lnTo>
                  <a:close/>
                </a:path>
              </a:pathLst>
            </a:custGeom>
            <a:solidFill>
              <a:srgbClr val="AE2E28"/>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sp>
          <p:nvSpPr>
            <p:cNvPr id="9" name="Freeform 31"/>
            <p:cNvSpPr>
              <a:spLocks/>
            </p:cNvSpPr>
            <p:nvPr/>
          </p:nvSpPr>
          <p:spPr bwMode="auto">
            <a:xfrm>
              <a:off x="112246966" y="111992460"/>
              <a:ext cx="2585015" cy="114608"/>
            </a:xfrm>
            <a:custGeom>
              <a:avLst/>
              <a:gdLst/>
              <a:ahLst/>
              <a:cxnLst>
                <a:cxn ang="0">
                  <a:pos x="0" y="0"/>
                </a:cxn>
                <a:cxn ang="0">
                  <a:pos x="0" y="114608"/>
                </a:cxn>
                <a:cxn ang="0">
                  <a:pos x="2460857" y="114608"/>
                </a:cxn>
                <a:cxn ang="0">
                  <a:pos x="2585015" y="0"/>
                </a:cxn>
                <a:cxn ang="0">
                  <a:pos x="0" y="0"/>
                </a:cxn>
              </a:cxnLst>
              <a:rect l="0" t="0" r="r" b="b"/>
              <a:pathLst>
                <a:path w="2585015" h="114608">
                  <a:moveTo>
                    <a:pt x="0" y="0"/>
                  </a:moveTo>
                  <a:lnTo>
                    <a:pt x="0" y="114608"/>
                  </a:lnTo>
                  <a:lnTo>
                    <a:pt x="2460857" y="114608"/>
                  </a:lnTo>
                  <a:lnTo>
                    <a:pt x="2585015" y="0"/>
                  </a:lnTo>
                  <a:lnTo>
                    <a:pt x="0" y="0"/>
                  </a:lnTo>
                  <a:close/>
                </a:path>
              </a:pathLst>
            </a:custGeom>
            <a:solidFill>
              <a:srgbClr val="323868"/>
            </a:solidFill>
            <a:ln w="9525" algn="ctr">
              <a:noFill/>
              <a:round/>
              <a:headEnd/>
              <a:tailEnd/>
            </a:ln>
            <a:effectLst/>
          </p:spPr>
          <p:txBody>
            <a:bodyPr vert="horz" wrap="square" lIns="91440" tIns="45720" rIns="91440" bIns="45720" numCol="1" anchor="t" anchorCtr="0" compatLnSpc="1">
              <a:prstTxWarp prst="textNoShape">
                <a:avLst/>
              </a:prstTxWarp>
            </a:bodyPr>
            <a:lstStyle/>
            <a:p>
              <a:endParaRPr lang="en-US" dirty="0"/>
            </a:p>
          </p:txBody>
        </p:sp>
      </p:grpSp>
      <p:cxnSp>
        <p:nvCxnSpPr>
          <p:cNvPr id="13" name="Straight Connector 12"/>
          <p:cNvCxnSpPr/>
          <p:nvPr/>
        </p:nvCxnSpPr>
        <p:spPr>
          <a:xfrm>
            <a:off x="228600" y="6629400"/>
            <a:ext cx="8610600" cy="0"/>
          </a:xfrm>
          <a:prstGeom prst="line">
            <a:avLst/>
          </a:prstGeom>
          <a:ln w="25400" cap="rnd" cmpd="thickThin">
            <a:solidFill>
              <a:srgbClr val="FF0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r" defTabSz="914400" rtl="0" eaLnBrk="1" latinLnBrk="0" hangingPunct="1">
        <a:spcBef>
          <a:spcPct val="0"/>
        </a:spcBef>
        <a:buNone/>
        <a:defRPr sz="4400" b="1" kern="1200">
          <a:solidFill>
            <a:schemeClr val="tx2"/>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FF0000"/>
        </a:buClr>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rgbClr val="FF0000"/>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rgbClr val="FF0000"/>
        </a:buClr>
        <a:buFont typeface="Arial" pitchFamily="34" charset="0"/>
        <a:buChar char="•"/>
        <a:defRPr sz="2000" kern="1200">
          <a:solidFill>
            <a:schemeClr val="tx1">
              <a:lumMod val="50000"/>
              <a:lumOff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3.jpeg"/><Relationship Id="rId4" Type="http://schemas.openxmlformats.org/officeDocument/2006/relationships/hyperlink" Target="6_Authorization.ppt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Security Assessments</a:t>
            </a:r>
            <a:endParaRPr lang="en-US" dirty="0"/>
          </a:p>
        </p:txBody>
      </p:sp>
      <p:sp>
        <p:nvSpPr>
          <p:cNvPr id="3" name="Subtitle 2"/>
          <p:cNvSpPr>
            <a:spLocks noGrp="1"/>
          </p:cNvSpPr>
          <p:nvPr>
            <p:ph type="subTitle" idx="1"/>
          </p:nvPr>
        </p:nvSpPr>
        <p:spPr>
          <a:xfrm>
            <a:off x="6400800" y="228600"/>
            <a:ext cx="2057400" cy="1143000"/>
          </a:xfrm>
        </p:spPr>
        <p:txBody>
          <a:bodyPr>
            <a:noAutofit/>
          </a:bodyPr>
          <a:lstStyle/>
          <a:p>
            <a:pPr algn="r"/>
            <a:r>
              <a:rPr lang="en-US" dirty="0" smtClean="0"/>
              <a:t>FITSP-A</a:t>
            </a:r>
            <a:br>
              <a:rPr lang="en-US" dirty="0" smtClean="0"/>
            </a:br>
            <a:r>
              <a:rPr lang="en-US" dirty="0" smtClean="0"/>
              <a:t>Module 5</a:t>
            </a:r>
            <a:br>
              <a:rPr lang="en-US" dirty="0" smtClean="0"/>
            </a:br>
            <a:endParaRPr lang="en-US" dirty="0"/>
          </a:p>
        </p:txBody>
      </p:sp>
      <p:pic>
        <p:nvPicPr>
          <p:cNvPr id="5" name="Picture 4" descr="assessment2.jpg"/>
          <p:cNvPicPr>
            <a:picLocks noChangeAspect="1"/>
          </p:cNvPicPr>
          <p:nvPr/>
        </p:nvPicPr>
        <p:blipFill>
          <a:blip r:embed="rId4" cstate="print"/>
          <a:stretch>
            <a:fillRect/>
          </a:stretch>
        </p:blipFill>
        <p:spPr>
          <a:xfrm>
            <a:off x="2166937" y="1814512"/>
            <a:ext cx="4810125" cy="3228975"/>
          </a:xfrm>
          <a:prstGeom prst="rect">
            <a:avLst/>
          </a:prstGeom>
        </p:spPr>
      </p:pic>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Content Automation Protocol </a:t>
            </a:r>
            <a:endParaRPr lang="en-US" dirty="0"/>
          </a:p>
        </p:txBody>
      </p:sp>
      <p:sp>
        <p:nvSpPr>
          <p:cNvPr id="3" name="Content Placeholder 2"/>
          <p:cNvSpPr>
            <a:spLocks noGrp="1"/>
          </p:cNvSpPr>
          <p:nvPr>
            <p:ph idx="1"/>
          </p:nvPr>
        </p:nvSpPr>
        <p:spPr/>
        <p:txBody>
          <a:bodyPr/>
          <a:lstStyle/>
          <a:p>
            <a:r>
              <a:rPr lang="en-US" dirty="0" smtClean="0"/>
              <a:t>SCAP Compliments Security Assessments</a:t>
            </a:r>
          </a:p>
          <a:p>
            <a:r>
              <a:rPr lang="en-US" dirty="0" smtClean="0"/>
              <a:t>Automates Monitoring &amp; Reporting	</a:t>
            </a:r>
          </a:p>
          <a:p>
            <a:pPr lvl="1"/>
            <a:r>
              <a:rPr lang="en-US" dirty="0" smtClean="0"/>
              <a:t>Vulnerabilities</a:t>
            </a:r>
          </a:p>
          <a:p>
            <a:pPr lvl="1"/>
            <a:r>
              <a:rPr lang="en-US" dirty="0" smtClean="0"/>
              <a:t>Configurations</a:t>
            </a:r>
          </a:p>
          <a:p>
            <a:r>
              <a:rPr lang="en-US" dirty="0" smtClean="0"/>
              <a:t>Open Checklist Interactive Language</a:t>
            </a:r>
          </a:p>
          <a:p>
            <a:pPr lvl="1"/>
            <a:r>
              <a:rPr lang="en-US" dirty="0" smtClean="0"/>
              <a:t>Partially Automated Monitoring</a:t>
            </a:r>
          </a:p>
          <a:p>
            <a:pPr lvl="1"/>
            <a:r>
              <a:rPr lang="en-US" dirty="0" smtClean="0"/>
              <a:t>Express Determination Statements in a Format Compatible with SCAP</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Strategy for Conducting Security Control Assessments</a:t>
            </a:r>
            <a:endParaRPr lang="en-US" dirty="0"/>
          </a:p>
        </p:txBody>
      </p:sp>
      <p:sp>
        <p:nvSpPr>
          <p:cNvPr id="2" name="Content Placeholder 1"/>
          <p:cNvSpPr>
            <a:spLocks noGrp="1"/>
          </p:cNvSpPr>
          <p:nvPr>
            <p:ph idx="1"/>
          </p:nvPr>
        </p:nvSpPr>
        <p:spPr>
          <a:xfrm>
            <a:off x="762000" y="1828800"/>
            <a:ext cx="7924800" cy="4178491"/>
          </a:xfrm>
        </p:spPr>
        <p:txBody>
          <a:bodyPr/>
          <a:lstStyle/>
          <a:p>
            <a:r>
              <a:rPr lang="en-US" dirty="0" smtClean="0"/>
              <a:t>Maximize Use of Common Controls</a:t>
            </a:r>
          </a:p>
          <a:p>
            <a:r>
              <a:rPr lang="en-US" dirty="0" smtClean="0"/>
              <a:t>Share Assessment Results</a:t>
            </a:r>
          </a:p>
          <a:p>
            <a:r>
              <a:rPr lang="en-US" dirty="0" smtClean="0"/>
              <a:t>Develop Organization-wide Procedures</a:t>
            </a:r>
          </a:p>
          <a:p>
            <a:r>
              <a:rPr lang="en-US" dirty="0" smtClean="0"/>
              <a:t>Provide Organization-wide Tools, Template, Techniques</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Building an Effective Assurance Case</a:t>
            </a:r>
            <a:endParaRPr lang="en-US" dirty="0"/>
          </a:p>
        </p:txBody>
      </p:sp>
      <p:sp>
        <p:nvSpPr>
          <p:cNvPr id="2" name="Content Placeholder 1"/>
          <p:cNvSpPr>
            <a:spLocks noGrp="1"/>
          </p:cNvSpPr>
          <p:nvPr>
            <p:ph idx="1"/>
          </p:nvPr>
        </p:nvSpPr>
        <p:spPr>
          <a:xfrm>
            <a:off x="838200" y="1828800"/>
            <a:ext cx="7848600" cy="4178491"/>
          </a:xfrm>
        </p:spPr>
        <p:txBody>
          <a:bodyPr/>
          <a:lstStyle/>
          <a:p>
            <a:r>
              <a:rPr lang="en-US" dirty="0" smtClean="0"/>
              <a:t>Compiling and Presenting Evidence</a:t>
            </a:r>
          </a:p>
          <a:p>
            <a:r>
              <a:rPr lang="en-US" dirty="0" smtClean="0"/>
              <a:t>Basis for Determining Effectiveness of Controls</a:t>
            </a:r>
          </a:p>
          <a:p>
            <a:r>
              <a:rPr lang="en-US" dirty="0" smtClean="0"/>
              <a:t>Product Assessments</a:t>
            </a:r>
          </a:p>
          <a:p>
            <a:r>
              <a:rPr lang="en-US" dirty="0" smtClean="0"/>
              <a:t>Systems Assessment</a:t>
            </a:r>
          </a:p>
          <a:p>
            <a:r>
              <a:rPr lang="en-US" dirty="0" smtClean="0"/>
              <a:t>Risk Determination</a:t>
            </a:r>
          </a:p>
          <a:p>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Trustworthiness</a:t>
            </a:r>
            <a:endParaRPr lang="en-US" dirty="0"/>
          </a:p>
        </p:txBody>
      </p:sp>
      <p:pic>
        <p:nvPicPr>
          <p:cNvPr id="4" name="Picture 3" descr="assessment.jpg"/>
          <p:cNvPicPr>
            <a:picLocks noChangeAspect="1"/>
          </p:cNvPicPr>
          <p:nvPr/>
        </p:nvPicPr>
        <p:blipFill>
          <a:blip r:embed="rId4" cstate="print"/>
          <a:stretch>
            <a:fillRect/>
          </a:stretch>
        </p:blipFill>
        <p:spPr>
          <a:xfrm>
            <a:off x="1700212" y="1514475"/>
            <a:ext cx="5743575" cy="5038725"/>
          </a:xfrm>
          <a:prstGeom prst="rect">
            <a:avLst/>
          </a:prstGeom>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Assessment Procedures</a:t>
            </a:r>
            <a:endParaRPr lang="en-US" dirty="0"/>
          </a:p>
        </p:txBody>
      </p:sp>
      <p:sp>
        <p:nvSpPr>
          <p:cNvPr id="2" name="Content Placeholder 1"/>
          <p:cNvSpPr>
            <a:spLocks noGrp="1"/>
          </p:cNvSpPr>
          <p:nvPr>
            <p:ph idx="1"/>
          </p:nvPr>
        </p:nvSpPr>
        <p:spPr/>
        <p:txBody>
          <a:bodyPr>
            <a:normAutofit/>
          </a:bodyPr>
          <a:lstStyle/>
          <a:p>
            <a:r>
              <a:rPr lang="en-US" dirty="0" smtClean="0"/>
              <a:t>Assessment Objectives</a:t>
            </a:r>
          </a:p>
          <a:p>
            <a:r>
              <a:rPr lang="en-US" dirty="0" smtClean="0"/>
              <a:t>Determination Statements</a:t>
            </a:r>
          </a:p>
          <a:p>
            <a:r>
              <a:rPr lang="en-US" dirty="0" smtClean="0"/>
              <a:t>Assessment Methods</a:t>
            </a:r>
          </a:p>
          <a:p>
            <a:r>
              <a:rPr lang="en-US" dirty="0" smtClean="0"/>
              <a:t>Assessment Objects</a:t>
            </a:r>
          </a:p>
          <a:p>
            <a:r>
              <a:rPr lang="en-US" dirty="0" smtClean="0"/>
              <a:t>Assessment Findings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7200" y="990600"/>
            <a:ext cx="8001000" cy="5619750"/>
            <a:chOff x="461963" y="228600"/>
            <a:chExt cx="8220075" cy="6457950"/>
          </a:xfrm>
        </p:grpSpPr>
        <p:pic>
          <p:nvPicPr>
            <p:cNvPr id="1026" name="Picture 2"/>
            <p:cNvPicPr>
              <a:picLocks noChangeAspect="1" noChangeArrowheads="1"/>
            </p:cNvPicPr>
            <p:nvPr/>
          </p:nvPicPr>
          <p:blipFill>
            <a:blip r:embed="rId3" cstate="print"/>
            <a:srcRect/>
            <a:stretch>
              <a:fillRect/>
            </a:stretch>
          </p:blipFill>
          <p:spPr bwMode="auto">
            <a:xfrm>
              <a:off x="461963" y="228600"/>
              <a:ext cx="8220075" cy="6457950"/>
            </a:xfrm>
            <a:prstGeom prst="rect">
              <a:avLst/>
            </a:prstGeom>
            <a:noFill/>
            <a:ln w="9525">
              <a:noFill/>
              <a:miter lim="800000"/>
              <a:headEnd/>
              <a:tailEnd/>
            </a:ln>
          </p:spPr>
        </p:pic>
        <p:sp>
          <p:nvSpPr>
            <p:cNvPr id="5" name="Rectangle 4"/>
            <p:cNvSpPr/>
            <p:nvPr/>
          </p:nvSpPr>
          <p:spPr>
            <a:xfrm>
              <a:off x="1600200" y="762000"/>
              <a:ext cx="2133600" cy="228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le 5"/>
            <p:cNvSpPr/>
            <p:nvPr/>
          </p:nvSpPr>
          <p:spPr>
            <a:xfrm>
              <a:off x="2362200" y="5562600"/>
              <a:ext cx="6096000" cy="990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1600200" y="5562600"/>
              <a:ext cx="762000" cy="990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1600200" y="1066800"/>
              <a:ext cx="6858000" cy="419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10" name="Title 9"/>
          <p:cNvSpPr>
            <a:spLocks noGrp="1"/>
          </p:cNvSpPr>
          <p:nvPr>
            <p:ph type="title"/>
          </p:nvPr>
        </p:nvSpPr>
        <p:spPr/>
        <p:txBody>
          <a:bodyPr>
            <a:normAutofit fontScale="90000"/>
          </a:bodyPr>
          <a:lstStyle/>
          <a:p>
            <a:r>
              <a:rPr lang="en-US" dirty="0" smtClean="0"/>
              <a:t>Objective Determination Statement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85800" y="1066800"/>
            <a:ext cx="7696200" cy="5607473"/>
          </a:xfrm>
          <a:prstGeom prst="rect">
            <a:avLst/>
          </a:prstGeom>
          <a:noFill/>
          <a:ln w="9525">
            <a:noFill/>
            <a:miter lim="800000"/>
            <a:headEnd/>
            <a:tailEnd/>
          </a:ln>
        </p:spPr>
      </p:pic>
      <p:sp>
        <p:nvSpPr>
          <p:cNvPr id="5" name="Rectangle 4"/>
          <p:cNvSpPr/>
          <p:nvPr/>
        </p:nvSpPr>
        <p:spPr>
          <a:xfrm>
            <a:off x="1295400" y="1752600"/>
            <a:ext cx="6629400" cy="4953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itle 5"/>
          <p:cNvSpPr>
            <a:spLocks noGrp="1"/>
          </p:cNvSpPr>
          <p:nvPr>
            <p:ph type="title"/>
          </p:nvPr>
        </p:nvSpPr>
        <p:spPr/>
        <p:txBody>
          <a:bodyPr/>
          <a:lstStyle/>
          <a:p>
            <a:r>
              <a:rPr lang="en-US" dirty="0" smtClean="0"/>
              <a:t>Control Statement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819092"/>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85775" y="1028700"/>
            <a:ext cx="8172450" cy="4800600"/>
          </a:xfrm>
          <a:prstGeom prst="rect">
            <a:avLst/>
          </a:prstGeom>
          <a:noFill/>
          <a:ln w="9525">
            <a:noFill/>
            <a:miter lim="800000"/>
            <a:headEnd/>
            <a:tailEnd/>
          </a:ln>
        </p:spPr>
      </p:pic>
      <p:sp>
        <p:nvSpPr>
          <p:cNvPr id="3" name="Rectangle 2"/>
          <p:cNvSpPr/>
          <p:nvPr/>
        </p:nvSpPr>
        <p:spPr>
          <a:xfrm>
            <a:off x="304800" y="1524000"/>
            <a:ext cx="1143000" cy="3810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4"/>
          <p:cNvSpPr>
            <a:spLocks noGrp="1"/>
          </p:cNvSpPr>
          <p:nvPr>
            <p:ph type="title"/>
          </p:nvPr>
        </p:nvSpPr>
        <p:spPr>
          <a:xfrm>
            <a:off x="457200" y="0"/>
            <a:ext cx="8229600" cy="1143000"/>
          </a:xfrm>
        </p:spPr>
        <p:txBody>
          <a:bodyPr/>
          <a:lstStyle/>
          <a:p>
            <a:r>
              <a:rPr lang="en-US" dirty="0" smtClean="0"/>
              <a:t>Subsequent Objectives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Assessment Methods</a:t>
            </a:r>
            <a:endParaRPr lang="en-US" dirty="0"/>
          </a:p>
        </p:txBody>
      </p:sp>
      <p:sp>
        <p:nvSpPr>
          <p:cNvPr id="2" name="Content Placeholder 1"/>
          <p:cNvSpPr>
            <a:spLocks noGrp="1"/>
          </p:cNvSpPr>
          <p:nvPr>
            <p:ph idx="1"/>
          </p:nvPr>
        </p:nvSpPr>
        <p:spPr>
          <a:xfrm>
            <a:off x="914400" y="1828800"/>
            <a:ext cx="7772400" cy="4178491"/>
          </a:xfrm>
        </p:spPr>
        <p:txBody>
          <a:bodyPr/>
          <a:lstStyle/>
          <a:p>
            <a:r>
              <a:rPr lang="en-US" dirty="0" smtClean="0"/>
              <a:t>Examine</a:t>
            </a:r>
          </a:p>
          <a:p>
            <a:r>
              <a:rPr lang="en-US" dirty="0" smtClean="0"/>
              <a:t>Interview</a:t>
            </a:r>
          </a:p>
          <a:p>
            <a:r>
              <a:rPr lang="en-US" dirty="0" smtClean="0"/>
              <a:t>Test</a:t>
            </a:r>
          </a:p>
          <a:p>
            <a:endParaRPr lang="en-US" dirty="0" smtClean="0"/>
          </a:p>
          <a:p>
            <a:r>
              <a:rPr lang="en-US" dirty="0" smtClean="0"/>
              <a:t>Attributes</a:t>
            </a:r>
          </a:p>
          <a:p>
            <a:pPr lvl="1"/>
            <a:r>
              <a:rPr lang="en-US" dirty="0" smtClean="0"/>
              <a:t>Depth (Basic, Focused, Comprehensive)</a:t>
            </a:r>
          </a:p>
          <a:p>
            <a:pPr lvl="1"/>
            <a:r>
              <a:rPr lang="en-US" dirty="0" smtClean="0"/>
              <a:t>Coverage (Basic, Focused, Comprehensive)</a:t>
            </a:r>
          </a:p>
          <a:p>
            <a:pPr lvl="1"/>
            <a:r>
              <a:rPr lang="en-US" dirty="0" smtClean="0"/>
              <a:t>Determined by Assurance Requirements </a:t>
            </a:r>
          </a:p>
          <a:p>
            <a:pPr lvl="1"/>
            <a:r>
              <a:rPr lang="en-US" dirty="0" smtClean="0"/>
              <a:t>Defined by Organization</a:t>
            </a:r>
          </a:p>
          <a:p>
            <a:endParaRPr lang="en-US" dirty="0" smtClean="0"/>
          </a:p>
          <a:p>
            <a:endParaRPr lang="en-US"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Objects</a:t>
            </a:r>
            <a:endParaRPr lang="en-US" dirty="0"/>
          </a:p>
        </p:txBody>
      </p:sp>
      <p:sp>
        <p:nvSpPr>
          <p:cNvPr id="3" name="Content Placeholder 2"/>
          <p:cNvSpPr>
            <a:spLocks noGrp="1"/>
          </p:cNvSpPr>
          <p:nvPr>
            <p:ph idx="1"/>
          </p:nvPr>
        </p:nvSpPr>
        <p:spPr>
          <a:xfrm>
            <a:off x="914400" y="1905000"/>
            <a:ext cx="7772400" cy="4102291"/>
          </a:xfrm>
        </p:spPr>
        <p:txBody>
          <a:bodyPr/>
          <a:lstStyle/>
          <a:p>
            <a:r>
              <a:rPr lang="en-US" dirty="0" smtClean="0"/>
              <a:t>Specifications (Artifacts)</a:t>
            </a:r>
          </a:p>
          <a:p>
            <a:r>
              <a:rPr lang="en-US" dirty="0" smtClean="0"/>
              <a:t>Mechanisms (Components of an IS)</a:t>
            </a:r>
          </a:p>
          <a:p>
            <a:r>
              <a:rPr lang="en-US" dirty="0" smtClean="0"/>
              <a:t>Activities (Actions)</a:t>
            </a:r>
          </a:p>
          <a:p>
            <a:r>
              <a:rPr lang="en-US" dirty="0" smtClean="0"/>
              <a:t>Individuals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 of Repeatable &amp; Documented Methods</a:t>
            </a:r>
          </a:p>
        </p:txBody>
      </p:sp>
      <p:sp>
        <p:nvSpPr>
          <p:cNvPr id="3" name="Content Placeholder 2"/>
          <p:cNvSpPr>
            <a:spLocks noGrp="1"/>
          </p:cNvSpPr>
          <p:nvPr>
            <p:ph idx="1"/>
          </p:nvPr>
        </p:nvSpPr>
        <p:spPr>
          <a:xfrm>
            <a:off x="762000" y="1600200"/>
            <a:ext cx="7924800" cy="4407091"/>
          </a:xfrm>
        </p:spPr>
        <p:txBody>
          <a:bodyPr>
            <a:normAutofit/>
          </a:bodyPr>
          <a:lstStyle/>
          <a:p>
            <a:r>
              <a:rPr lang="en-US" dirty="0" smtClean="0"/>
              <a:t>Provide Consistency and Structure </a:t>
            </a:r>
          </a:p>
          <a:p>
            <a:r>
              <a:rPr lang="en-US" dirty="0" smtClean="0"/>
              <a:t>Minimize Testing Risks</a:t>
            </a:r>
          </a:p>
          <a:p>
            <a:r>
              <a:rPr lang="en-US" dirty="0" smtClean="0"/>
              <a:t>Expedite Transition Of New Staff</a:t>
            </a:r>
          </a:p>
          <a:p>
            <a:r>
              <a:rPr lang="en-US" dirty="0" smtClean="0"/>
              <a:t>Address Resource Constraints</a:t>
            </a:r>
          </a:p>
          <a:p>
            <a:r>
              <a:rPr lang="en-US" dirty="0" smtClean="0"/>
              <a:t>Reuse Resources</a:t>
            </a:r>
          </a:p>
          <a:p>
            <a:r>
              <a:rPr lang="en-US" dirty="0" smtClean="0"/>
              <a:t>Decrease Time Required</a:t>
            </a:r>
          </a:p>
          <a:p>
            <a:r>
              <a:rPr lang="en-US" dirty="0" smtClean="0"/>
              <a:t>Cost Reduction</a:t>
            </a: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What task must the assessor complete before conducting a security assessment?</a:t>
            </a:r>
          </a:p>
          <a:p>
            <a:pPr lvl="1"/>
            <a:r>
              <a:rPr lang="en-US" sz="2400" dirty="0" smtClean="0"/>
              <a:t>After?</a:t>
            </a:r>
          </a:p>
          <a:p>
            <a:r>
              <a:rPr lang="en-US" dirty="0" smtClean="0"/>
              <a:t>What type of software testing that seeks to uncover new software bugs in existing functional and non-functional areas of a system after changes have been made to them?</a:t>
            </a:r>
          </a:p>
          <a:p>
            <a:r>
              <a:rPr lang="en-US" dirty="0" smtClean="0"/>
              <a:t>What is a term used to describe a body of evidence, organized into an argument, demonstrating that some claim about an information system is assured?</a:t>
            </a:r>
          </a:p>
          <a:p>
            <a:r>
              <a:rPr lang="en-US" dirty="0" smtClean="0"/>
              <a:t>An assessment procedure consists of a set of assessment ___________, each with an associated set of potential assessment ___________and assessment ___________. An assessment objective includes a set of ___________statements related to the security control under assessment. </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Assessments</a:t>
            </a:r>
            <a:endParaRPr lang="en-US" dirty="0"/>
          </a:p>
        </p:txBody>
      </p:sp>
      <p:sp>
        <p:nvSpPr>
          <p:cNvPr id="3" name="Text Placeholder 2"/>
          <p:cNvSpPr>
            <a:spLocks noGrp="1"/>
          </p:cNvSpPr>
          <p:nvPr>
            <p:ph type="body" idx="1"/>
          </p:nvPr>
        </p:nvSpPr>
        <p:spPr/>
        <p:txBody>
          <a:bodyPr/>
          <a:lstStyle/>
          <a:p>
            <a:r>
              <a:rPr lang="en-US" dirty="0" smtClean="0"/>
              <a:t>Section B	</a:t>
            </a:r>
            <a:endParaRPr 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Preparing for the Process of</a:t>
            </a:r>
            <a:br>
              <a:rPr lang="en-US" dirty="0" smtClean="0"/>
            </a:br>
            <a:r>
              <a:rPr lang="en-US" dirty="0" smtClean="0"/>
              <a:t>Security Control Assessments</a:t>
            </a:r>
            <a:endParaRPr lang="en-US" dirty="0"/>
          </a:p>
        </p:txBody>
      </p:sp>
      <p:sp>
        <p:nvSpPr>
          <p:cNvPr id="2" name="Content Placeholder 1"/>
          <p:cNvSpPr>
            <a:spLocks noGrp="1"/>
          </p:cNvSpPr>
          <p:nvPr>
            <p:ph idx="1"/>
          </p:nvPr>
        </p:nvSpPr>
        <p:spPr/>
        <p:txBody>
          <a:bodyPr>
            <a:normAutofit/>
          </a:bodyPr>
          <a:lstStyle/>
          <a:p>
            <a:r>
              <a:rPr lang="en-US" dirty="0" smtClean="0"/>
              <a:t>Understanding Organization’s Operations </a:t>
            </a:r>
          </a:p>
          <a:p>
            <a:r>
              <a:rPr lang="en-US" dirty="0" smtClean="0"/>
              <a:t>Understanding Information System Structure </a:t>
            </a:r>
          </a:p>
          <a:p>
            <a:r>
              <a:rPr lang="en-US" dirty="0" smtClean="0"/>
              <a:t>Understanding of Security Controls being Assessed </a:t>
            </a:r>
          </a:p>
          <a:p>
            <a:r>
              <a:rPr lang="en-US" dirty="0" smtClean="0"/>
              <a:t>Identifying Organizational Entities Responsible for Development and Implementation of Common Controls</a:t>
            </a:r>
          </a:p>
          <a:p>
            <a:r>
              <a:rPr lang="en-US" dirty="0" smtClean="0"/>
              <a:t>Identifying Points of Contact  </a:t>
            </a:r>
          </a:p>
          <a:p>
            <a:r>
              <a:rPr lang="en-US" dirty="0" smtClean="0"/>
              <a:t>Obtaining Artifacts</a:t>
            </a:r>
          </a:p>
          <a:p>
            <a:r>
              <a:rPr lang="en-US" dirty="0" smtClean="0"/>
              <a:t>Obtaining Previous Assessment Results </a:t>
            </a:r>
          </a:p>
          <a:p>
            <a:r>
              <a:rPr lang="en-US" dirty="0" smtClean="0"/>
              <a:t>Establishing Rules of Engagement</a:t>
            </a:r>
          </a:p>
          <a:p>
            <a:r>
              <a:rPr lang="en-US" dirty="0" smtClean="0"/>
              <a:t>Developing a Security Assessment Plan</a:t>
            </a:r>
          </a:p>
          <a:p>
            <a:endParaRPr lang="en-US"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Gathering Background Information</a:t>
            </a:r>
            <a:endParaRPr lang="en-US" dirty="0"/>
          </a:p>
        </p:txBody>
      </p:sp>
      <p:sp>
        <p:nvSpPr>
          <p:cNvPr id="2" name="Content Placeholder 1"/>
          <p:cNvSpPr>
            <a:spLocks noGrp="1"/>
          </p:cNvSpPr>
          <p:nvPr>
            <p:ph idx="1"/>
          </p:nvPr>
        </p:nvSpPr>
        <p:spPr/>
        <p:txBody>
          <a:bodyPr/>
          <a:lstStyle/>
          <a:p>
            <a:r>
              <a:rPr lang="en-US" dirty="0" smtClean="0"/>
              <a:t>Security Policies</a:t>
            </a:r>
          </a:p>
          <a:p>
            <a:r>
              <a:rPr lang="en-US" dirty="0" smtClean="0"/>
              <a:t>Implementing Procedures</a:t>
            </a:r>
          </a:p>
          <a:p>
            <a:r>
              <a:rPr lang="en-US" dirty="0" smtClean="0"/>
              <a:t>Responsible Entities </a:t>
            </a:r>
          </a:p>
          <a:p>
            <a:r>
              <a:rPr lang="en-US" dirty="0" smtClean="0"/>
              <a:t>Materials Associated with Implementation and Operation of Security Controls</a:t>
            </a:r>
          </a:p>
          <a:p>
            <a:r>
              <a:rPr lang="en-US" dirty="0" smtClean="0"/>
              <a:t>Objects to be Assessed</a:t>
            </a:r>
            <a:endParaRPr lang="en-US" dirty="0"/>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905000"/>
            <a:ext cx="6858000" cy="2585323"/>
          </a:xfrm>
          <a:prstGeom prst="rect">
            <a:avLst/>
          </a:prstGeom>
          <a:noFill/>
        </p:spPr>
        <p:txBody>
          <a:bodyPr wrap="square" rtlCol="0">
            <a:spAutoFit/>
          </a:bodyPr>
          <a:lstStyle/>
          <a:p>
            <a:r>
              <a:rPr lang="en-US" dirty="0" smtClean="0"/>
              <a:t>Security control assessments are not about checklists, simple pass-fail results, or generating paperwork to pass inspections or audits, rather, security controls assessments are the principal vehicle used to verify that the implementers and operators of information systems are meeting their stated security goals and objectives. </a:t>
            </a:r>
          </a:p>
          <a:p>
            <a:endParaRPr lang="en-US" dirty="0" smtClean="0"/>
          </a:p>
          <a:p>
            <a:pPr lvl="3"/>
            <a:r>
              <a:rPr lang="en-US" dirty="0" smtClean="0"/>
              <a:t>Joint Task Force </a:t>
            </a:r>
            <a:br>
              <a:rPr lang="en-US" dirty="0" smtClean="0"/>
            </a:br>
            <a:r>
              <a:rPr lang="en-US" dirty="0" smtClean="0"/>
              <a:t>Transformation Initiative</a:t>
            </a:r>
            <a:br>
              <a:rPr lang="en-US" dirty="0" smtClean="0"/>
            </a:br>
            <a:r>
              <a:rPr lang="en-US" dirty="0" smtClean="0"/>
              <a:t>From SP800-53a</a:t>
            </a:r>
            <a:endParaRPr lang="en-US" dirty="0"/>
          </a:p>
        </p:txBody>
      </p:sp>
      <p:sp>
        <p:nvSpPr>
          <p:cNvPr id="3" name="Title 2"/>
          <p:cNvSpPr>
            <a:spLocks noGrp="1"/>
          </p:cNvSpPr>
          <p:nvPr>
            <p:ph type="title"/>
          </p:nvPr>
        </p:nvSpPr>
        <p:spPr/>
        <p:txBody>
          <a:bodyPr/>
          <a:lstStyle/>
          <a:p>
            <a:r>
              <a:rPr lang="en-US" dirty="0" smtClean="0"/>
              <a:t>Leadership</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Selecting Security Control Assessors</a:t>
            </a:r>
            <a:endParaRPr lang="en-US" dirty="0"/>
          </a:p>
        </p:txBody>
      </p:sp>
      <p:sp>
        <p:nvSpPr>
          <p:cNvPr id="2" name="Content Placeholder 1"/>
          <p:cNvSpPr>
            <a:spLocks noGrp="1"/>
          </p:cNvSpPr>
          <p:nvPr>
            <p:ph idx="1"/>
          </p:nvPr>
        </p:nvSpPr>
        <p:spPr>
          <a:xfrm>
            <a:off x="990600" y="1752600"/>
            <a:ext cx="8229600" cy="4995672"/>
          </a:xfrm>
        </p:spPr>
        <p:txBody>
          <a:bodyPr>
            <a:normAutofit/>
          </a:bodyPr>
          <a:lstStyle/>
          <a:p>
            <a:r>
              <a:rPr lang="en-US" dirty="0" smtClean="0"/>
              <a:t>Technical Expertise</a:t>
            </a:r>
          </a:p>
          <a:p>
            <a:pPr lvl="1"/>
            <a:r>
              <a:rPr lang="en-US" dirty="0" smtClean="0"/>
              <a:t>Specific Hardware</a:t>
            </a:r>
          </a:p>
          <a:p>
            <a:pPr lvl="1"/>
            <a:r>
              <a:rPr lang="en-US" dirty="0" smtClean="0"/>
              <a:t>Software</a:t>
            </a:r>
          </a:p>
          <a:p>
            <a:pPr lvl="1"/>
            <a:r>
              <a:rPr lang="en-US" dirty="0" smtClean="0"/>
              <a:t>Firmware</a:t>
            </a:r>
          </a:p>
          <a:p>
            <a:r>
              <a:rPr lang="en-US" dirty="0" smtClean="0"/>
              <a:t>Level of Independence</a:t>
            </a:r>
          </a:p>
          <a:p>
            <a:pPr lvl="1"/>
            <a:r>
              <a:rPr lang="en-US" dirty="0" smtClean="0"/>
              <a:t>Impartiality</a:t>
            </a:r>
          </a:p>
          <a:p>
            <a:pPr lvl="1"/>
            <a:r>
              <a:rPr lang="en-US" dirty="0" smtClean="0"/>
              <a:t>Determined by Authorizing Official</a:t>
            </a:r>
          </a:p>
          <a:p>
            <a:pPr lvl="1"/>
            <a:r>
              <a:rPr lang="en-US" dirty="0" smtClean="0"/>
              <a:t>Based on Categorization</a:t>
            </a:r>
          </a:p>
          <a:p>
            <a:r>
              <a:rPr lang="en-US" dirty="0" smtClean="0"/>
              <a:t>Independent Security Control Assessment Services</a:t>
            </a:r>
          </a:p>
          <a:p>
            <a:pPr lvl="1"/>
            <a:r>
              <a:rPr lang="en-US" dirty="0" smtClean="0"/>
              <a:t>Contracted to Outside Entity; or</a:t>
            </a:r>
          </a:p>
          <a:p>
            <a:pPr lvl="1"/>
            <a:r>
              <a:rPr lang="en-US" dirty="0" smtClean="0"/>
              <a:t>Obtained within Organization</a:t>
            </a:r>
          </a:p>
          <a:p>
            <a:pPr lvl="1"/>
            <a:endParaRPr lang="en-US" dirty="0" smtClean="0"/>
          </a:p>
          <a:p>
            <a:pPr lvl="1"/>
            <a:endParaRPr lang="en-US" dirty="0" smtClean="0"/>
          </a:p>
          <a:p>
            <a:pPr lvl="1"/>
            <a:endParaRPr lang="en-US"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Developing Security Assessment Plans</a:t>
            </a:r>
            <a:endParaRPr lang="en-US" dirty="0"/>
          </a:p>
        </p:txBody>
      </p:sp>
      <p:sp>
        <p:nvSpPr>
          <p:cNvPr id="2" name="Content Placeholder 1"/>
          <p:cNvSpPr>
            <a:spLocks noGrp="1"/>
          </p:cNvSpPr>
          <p:nvPr>
            <p:ph idx="1"/>
          </p:nvPr>
        </p:nvSpPr>
        <p:spPr/>
        <p:txBody>
          <a:bodyPr/>
          <a:lstStyle/>
          <a:p>
            <a:r>
              <a:rPr lang="en-US" dirty="0" smtClean="0"/>
              <a:t>Determine Which Security Controls/Control Enhancements </a:t>
            </a:r>
          </a:p>
          <a:p>
            <a:r>
              <a:rPr lang="en-US" dirty="0" smtClean="0"/>
              <a:t>Select Appropriate Assessment Procedures</a:t>
            </a:r>
          </a:p>
          <a:p>
            <a:r>
              <a:rPr lang="en-US" dirty="0" smtClean="0"/>
              <a:t>Tailor Assessment Procedures</a:t>
            </a:r>
          </a:p>
          <a:p>
            <a:r>
              <a:rPr lang="en-US" dirty="0" smtClean="0"/>
              <a:t>Address Controls that are Not Sufficiently Covered  </a:t>
            </a:r>
          </a:p>
          <a:p>
            <a:r>
              <a:rPr lang="en-US" dirty="0" smtClean="0"/>
              <a:t>Optimize Assessment Procedures</a:t>
            </a:r>
          </a:p>
          <a:p>
            <a:r>
              <a:rPr lang="en-US" dirty="0" smtClean="0"/>
              <a:t>Obtain Approvals to Execute the Plan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Conducting &amp; Reporting</a:t>
            </a:r>
            <a:endParaRPr lang="en-US" dirty="0"/>
          </a:p>
        </p:txBody>
      </p:sp>
      <p:sp>
        <p:nvSpPr>
          <p:cNvPr id="3" name="Text Placeholder 2"/>
          <p:cNvSpPr>
            <a:spLocks noGrp="1"/>
          </p:cNvSpPr>
          <p:nvPr>
            <p:ph type="body" idx="1"/>
          </p:nvPr>
        </p:nvSpPr>
        <p:spPr/>
        <p:txBody>
          <a:bodyPr/>
          <a:lstStyle/>
          <a:p>
            <a:r>
              <a:rPr lang="en-US" dirty="0" smtClean="0"/>
              <a:t>Section C</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Conducting Security Control Assessments</a:t>
            </a:r>
            <a:endParaRPr lang="en-US" dirty="0"/>
          </a:p>
        </p:txBody>
      </p:sp>
      <p:sp>
        <p:nvSpPr>
          <p:cNvPr id="2" name="Content Placeholder 1"/>
          <p:cNvSpPr>
            <a:spLocks noGrp="1"/>
          </p:cNvSpPr>
          <p:nvPr>
            <p:ph idx="1"/>
          </p:nvPr>
        </p:nvSpPr>
        <p:spPr/>
        <p:txBody>
          <a:bodyPr/>
          <a:lstStyle/>
          <a:p>
            <a:r>
              <a:rPr lang="en-US" dirty="0" smtClean="0"/>
              <a:t>Execution of Security Assessment Plan</a:t>
            </a:r>
          </a:p>
          <a:p>
            <a:r>
              <a:rPr lang="en-US" dirty="0" smtClean="0"/>
              <a:t>Output Security Assessment Report</a:t>
            </a:r>
          </a:p>
          <a:p>
            <a:r>
              <a:rPr lang="en-US" dirty="0" smtClean="0"/>
              <a:t>May Develop Assessment Summary</a:t>
            </a:r>
          </a:p>
          <a:p>
            <a:r>
              <a:rPr lang="en-US" dirty="0" smtClean="0"/>
              <a:t>Assessment Findings</a:t>
            </a:r>
          </a:p>
          <a:p>
            <a:pPr lvl="1"/>
            <a:r>
              <a:rPr lang="en-US" dirty="0" smtClean="0"/>
              <a:t>Satisfied (S) = Fully Acceptable Result</a:t>
            </a:r>
          </a:p>
          <a:p>
            <a:pPr lvl="1"/>
            <a:r>
              <a:rPr lang="en-US" dirty="0" smtClean="0"/>
              <a:t>Other than Satisfied (O) = Potential Anomalies </a:t>
            </a:r>
          </a:p>
          <a:p>
            <a:endParaRPr lang="en-US" dirty="0" smtClean="0"/>
          </a:p>
          <a:p>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Tree>
    <p:custDataLst>
      <p:tags r:id="rId1"/>
    </p:custData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Analyzing Security Assessment Report Results</a:t>
            </a:r>
            <a:endParaRPr lang="en-US" dirty="0"/>
          </a:p>
        </p:txBody>
      </p:sp>
      <p:sp>
        <p:nvSpPr>
          <p:cNvPr id="2" name="Content Placeholder 1"/>
          <p:cNvSpPr>
            <a:spLocks noGrp="1"/>
          </p:cNvSpPr>
          <p:nvPr>
            <p:ph idx="1"/>
          </p:nvPr>
        </p:nvSpPr>
        <p:spPr/>
        <p:txBody>
          <a:bodyPr/>
          <a:lstStyle/>
          <a:p>
            <a:r>
              <a:rPr lang="en-US" dirty="0" smtClean="0"/>
              <a:t>Review Weaknesses and Deficiencies in Security Controls</a:t>
            </a:r>
          </a:p>
          <a:p>
            <a:r>
              <a:rPr lang="en-US" dirty="0" smtClean="0"/>
              <a:t>Prioritize correcting the deficiencies based on</a:t>
            </a:r>
          </a:p>
          <a:p>
            <a:pPr lvl="1"/>
            <a:r>
              <a:rPr lang="en-US" dirty="0" smtClean="0"/>
              <a:t>Critical Information Systems</a:t>
            </a:r>
          </a:p>
          <a:p>
            <a:pPr lvl="1"/>
            <a:r>
              <a:rPr lang="en-US" dirty="0" smtClean="0"/>
              <a:t>High Risk Deficiencies </a:t>
            </a:r>
          </a:p>
          <a:p>
            <a:r>
              <a:rPr lang="en-US" dirty="0" smtClean="0"/>
              <a:t>Key Documents Updates</a:t>
            </a:r>
          </a:p>
          <a:p>
            <a:pPr lvl="1"/>
            <a:r>
              <a:rPr lang="en-US" dirty="0" smtClean="0"/>
              <a:t>System Security Plan with Updated Risk Assessment</a:t>
            </a:r>
          </a:p>
          <a:p>
            <a:pPr lvl="1"/>
            <a:r>
              <a:rPr lang="en-US" dirty="0" smtClean="0"/>
              <a:t>Security Assessment Report</a:t>
            </a:r>
          </a:p>
          <a:p>
            <a:pPr lvl="1"/>
            <a:r>
              <a:rPr lang="en-US" dirty="0" smtClean="0"/>
              <a:t>Plan of Action and Milestones</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endParaRPr lang="en-US"/>
          </a:p>
        </p:txBody>
      </p:sp>
    </p:spTree>
    <p:custDataLst>
      <p:tags r:id="rId1"/>
    </p:custData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Assessments</a:t>
            </a:r>
            <a:br>
              <a:rPr lang="en-US" dirty="0" smtClean="0"/>
            </a:br>
            <a:r>
              <a:rPr lang="en-US" dirty="0" smtClean="0"/>
              <a:t>Key Concepts &amp; Vocabulary</a:t>
            </a:r>
            <a:endParaRPr lang="en-US" dirty="0"/>
          </a:p>
        </p:txBody>
      </p:sp>
      <p:sp>
        <p:nvSpPr>
          <p:cNvPr id="5" name="Content Placeholder 2"/>
          <p:cNvSpPr>
            <a:spLocks noGrp="1"/>
          </p:cNvSpPr>
          <p:nvPr>
            <p:ph idx="1"/>
          </p:nvPr>
        </p:nvSpPr>
        <p:spPr>
          <a:xfrm>
            <a:off x="457200" y="1524000"/>
            <a:ext cx="8229600" cy="4800600"/>
          </a:xfrm>
        </p:spPr>
        <p:txBody>
          <a:bodyPr>
            <a:normAutofit/>
          </a:bodyPr>
          <a:lstStyle/>
          <a:p>
            <a:r>
              <a:rPr lang="en-US" dirty="0" smtClean="0"/>
              <a:t>Assessments Within the SDLC</a:t>
            </a:r>
          </a:p>
          <a:p>
            <a:r>
              <a:rPr lang="en-US" dirty="0" smtClean="0"/>
              <a:t>Strategy for Conducting Security Control Assessments</a:t>
            </a:r>
          </a:p>
          <a:p>
            <a:r>
              <a:rPr lang="en-US" dirty="0" smtClean="0"/>
              <a:t>Building an Effective Assurance Case</a:t>
            </a:r>
          </a:p>
          <a:p>
            <a:r>
              <a:rPr lang="en-US" dirty="0" smtClean="0"/>
              <a:t>Assessment Procedures</a:t>
            </a:r>
          </a:p>
          <a:p>
            <a:r>
              <a:rPr lang="en-US" dirty="0" smtClean="0"/>
              <a:t>Preparing for Security Control Assessments</a:t>
            </a:r>
          </a:p>
          <a:p>
            <a:r>
              <a:rPr lang="en-US" dirty="0" smtClean="0"/>
              <a:t>Developing Security Assessment Plans</a:t>
            </a:r>
          </a:p>
          <a:p>
            <a:r>
              <a:rPr lang="en-US" dirty="0" smtClean="0"/>
              <a:t>Conducting Security Control Assessments</a:t>
            </a:r>
          </a:p>
          <a:p>
            <a:r>
              <a:rPr lang="en-US" dirty="0" smtClean="0"/>
              <a:t>Analyzing Security Assessment Report Results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598" y="43542"/>
            <a:ext cx="8614229" cy="1143000"/>
          </a:xfrm>
        </p:spPr>
        <p:txBody>
          <a:bodyPr>
            <a:normAutofit fontScale="90000"/>
          </a:bodyPr>
          <a:lstStyle/>
          <a:p>
            <a:r>
              <a:rPr lang="en-US" dirty="0" smtClean="0"/>
              <a:t>Lab Activity 4 – </a:t>
            </a:r>
            <a:br>
              <a:rPr lang="en-US" dirty="0" smtClean="0"/>
            </a:br>
            <a:r>
              <a:rPr lang="en-US" dirty="0" smtClean="0"/>
              <a:t> Building an Assessment Case </a:t>
            </a:r>
            <a:endParaRPr lang="en-US" dirty="0"/>
          </a:p>
        </p:txBody>
      </p:sp>
      <p:pic>
        <p:nvPicPr>
          <p:cNvPr id="3074" name="Picture 2" descr="C:\Program Files\Microsoft Office 2007\MEDIA\CAGCAT10\j0299125.wmf"/>
          <p:cNvPicPr>
            <a:picLocks noChangeAspect="1" noChangeArrowheads="1"/>
          </p:cNvPicPr>
          <p:nvPr/>
        </p:nvPicPr>
        <p:blipFill>
          <a:blip r:embed="rId3" cstate="print"/>
          <a:srcRect/>
          <a:stretch>
            <a:fillRect/>
          </a:stretch>
        </p:blipFill>
        <p:spPr bwMode="auto">
          <a:xfrm>
            <a:off x="3996588" y="3276600"/>
            <a:ext cx="1100023" cy="1805026"/>
          </a:xfrm>
          <a:prstGeom prst="rect">
            <a:avLst/>
          </a:prstGeom>
          <a:noFill/>
        </p:spPr>
      </p:pic>
      <p:sp>
        <p:nvSpPr>
          <p:cNvPr id="23" name="Text Box 6"/>
          <p:cNvSpPr txBox="1">
            <a:spLocks noChangeArrowheads="1"/>
          </p:cNvSpPr>
          <p:nvPr/>
        </p:nvSpPr>
        <p:spPr bwMode="auto">
          <a:xfrm>
            <a:off x="3429000" y="1828800"/>
            <a:ext cx="2286000" cy="62773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1 – Categorize Information System</a:t>
            </a:r>
          </a:p>
        </p:txBody>
      </p:sp>
      <p:sp>
        <p:nvSpPr>
          <p:cNvPr id="9" name="Text Box 6"/>
          <p:cNvSpPr txBox="1">
            <a:spLocks noChangeArrowheads="1"/>
          </p:cNvSpPr>
          <p:nvPr/>
        </p:nvSpPr>
        <p:spPr bwMode="auto">
          <a:xfrm>
            <a:off x="569685" y="2910115"/>
            <a:ext cx="2286000" cy="62773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6 – </a:t>
            </a:r>
          </a:p>
          <a:p>
            <a:pPr algn="ctr"/>
            <a:r>
              <a:rPr lang="en-US" dirty="0" smtClean="0">
                <a:solidFill>
                  <a:schemeClr val="accent1">
                    <a:lumMod val="50000"/>
                  </a:schemeClr>
                </a:solidFill>
              </a:rPr>
              <a:t>Monitor Controls</a:t>
            </a:r>
          </a:p>
        </p:txBody>
      </p:sp>
      <p:sp>
        <p:nvSpPr>
          <p:cNvPr id="10" name="Text Box 6"/>
          <p:cNvSpPr txBox="1">
            <a:spLocks noChangeArrowheads="1"/>
          </p:cNvSpPr>
          <p:nvPr/>
        </p:nvSpPr>
        <p:spPr bwMode="auto">
          <a:xfrm>
            <a:off x="569685" y="4455885"/>
            <a:ext cx="2286000" cy="62773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5 - Authorize Information System</a:t>
            </a:r>
          </a:p>
        </p:txBody>
      </p:sp>
      <p:sp>
        <p:nvSpPr>
          <p:cNvPr id="11" name="Text Box 6"/>
          <p:cNvSpPr txBox="1">
            <a:spLocks noChangeArrowheads="1"/>
          </p:cNvSpPr>
          <p:nvPr/>
        </p:nvSpPr>
        <p:spPr bwMode="auto">
          <a:xfrm>
            <a:off x="3403599" y="5783943"/>
            <a:ext cx="2286000" cy="627735"/>
          </a:xfrm>
          <a:prstGeom prst="rect">
            <a:avLst/>
          </a:prstGeom>
          <a:solidFill>
            <a:schemeClr val="accent2">
              <a:lumMod val="40000"/>
              <a:lumOff val="60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4 – </a:t>
            </a:r>
            <a:br>
              <a:rPr lang="en-US" dirty="0" smtClean="0">
                <a:solidFill>
                  <a:schemeClr val="accent1">
                    <a:lumMod val="50000"/>
                  </a:schemeClr>
                </a:solidFill>
              </a:rPr>
            </a:br>
            <a:r>
              <a:rPr lang="en-US" dirty="0" smtClean="0">
                <a:solidFill>
                  <a:schemeClr val="accent1">
                    <a:lumMod val="50000"/>
                  </a:schemeClr>
                </a:solidFill>
              </a:rPr>
              <a:t>Assess Controls</a:t>
            </a:r>
          </a:p>
        </p:txBody>
      </p:sp>
      <p:sp>
        <p:nvSpPr>
          <p:cNvPr id="13" name="Text Box 6"/>
          <p:cNvSpPr txBox="1">
            <a:spLocks noChangeArrowheads="1"/>
          </p:cNvSpPr>
          <p:nvPr/>
        </p:nvSpPr>
        <p:spPr bwMode="auto">
          <a:xfrm>
            <a:off x="6092371" y="4441371"/>
            <a:ext cx="2286000" cy="62773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3 – Implement Controls</a:t>
            </a:r>
          </a:p>
        </p:txBody>
      </p:sp>
      <p:sp>
        <p:nvSpPr>
          <p:cNvPr id="14" name="Text Box 6"/>
          <p:cNvSpPr txBox="1">
            <a:spLocks noChangeArrowheads="1"/>
          </p:cNvSpPr>
          <p:nvPr/>
        </p:nvSpPr>
        <p:spPr bwMode="auto">
          <a:xfrm>
            <a:off x="6092371" y="2924629"/>
            <a:ext cx="2286000" cy="627735"/>
          </a:xfrm>
          <a:prstGeom prst="rect">
            <a:avLst/>
          </a:prstGeom>
          <a:solidFill>
            <a:schemeClr val="bg1">
              <a:lumMod val="85000"/>
            </a:schemeClr>
          </a:solidFill>
          <a:ln>
            <a:noFill/>
            <a:headEnd/>
            <a:tailEn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lIns="73025" tIns="36512" rIns="73025" bIns="36512">
            <a:spAutoFit/>
            <a:flatTx/>
          </a:bodyPr>
          <a:lstStyle/>
          <a:p>
            <a:pPr algn="ctr"/>
            <a:r>
              <a:rPr lang="en-US" dirty="0" smtClean="0">
                <a:solidFill>
                  <a:schemeClr val="accent1">
                    <a:lumMod val="50000"/>
                  </a:schemeClr>
                </a:solidFill>
              </a:rPr>
              <a:t>Step 2 – </a:t>
            </a:r>
            <a:br>
              <a:rPr lang="en-US" dirty="0" smtClean="0">
                <a:solidFill>
                  <a:schemeClr val="accent1">
                    <a:lumMod val="50000"/>
                  </a:schemeClr>
                </a:solidFill>
              </a:rPr>
            </a:br>
            <a:r>
              <a:rPr lang="en-US" dirty="0" smtClean="0">
                <a:solidFill>
                  <a:schemeClr val="accent1">
                    <a:lumMod val="50000"/>
                  </a:schemeClr>
                </a:solidFill>
              </a:rPr>
              <a:t>Select Controls</a:t>
            </a:r>
          </a:p>
        </p:txBody>
      </p:sp>
    </p:spTree>
    <p:extLst>
      <p:ext uri="{BB962C8B-B14F-4D97-AF65-F5344CB8AC3E}">
        <p14:creationId xmlns:p14="http://schemas.microsoft.com/office/powerpoint/2010/main" val="1349944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FITSP-A Exam Module Objectives</a:t>
            </a:r>
            <a:endParaRPr lang="en-US" dirty="0"/>
          </a:p>
        </p:txBody>
      </p:sp>
      <p:sp>
        <p:nvSpPr>
          <p:cNvPr id="3" name="Content Placeholder 2"/>
          <p:cNvSpPr>
            <a:spLocks noGrp="1"/>
          </p:cNvSpPr>
          <p:nvPr>
            <p:ph idx="1"/>
          </p:nvPr>
        </p:nvSpPr>
        <p:spPr/>
        <p:txBody>
          <a:bodyPr/>
          <a:lstStyle/>
          <a:p>
            <a:r>
              <a:rPr lang="en-US" dirty="0" smtClean="0"/>
              <a:t>Risk Assessment</a:t>
            </a:r>
          </a:p>
          <a:p>
            <a:pPr lvl="1"/>
            <a:r>
              <a:rPr lang="en-US" dirty="0" smtClean="0"/>
              <a:t>Ensure periodic assessment of risk to organization</a:t>
            </a:r>
          </a:p>
          <a:p>
            <a:r>
              <a:rPr lang="en-US" dirty="0" smtClean="0"/>
              <a:t>Security Assessments and Authorization</a:t>
            </a:r>
          </a:p>
          <a:p>
            <a:pPr lvl="1"/>
            <a:r>
              <a:rPr lang="en-US" dirty="0" smtClean="0"/>
              <a:t>Direct processes that facilitate the periodic assessment of the security controls in organizational information systems to determine if the controls are effective in their application</a:t>
            </a:r>
            <a:endParaRPr lang="en-US" dirty="0"/>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5785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TextBox 3"/>
          <p:cNvSpPr txBox="1"/>
          <p:nvPr/>
        </p:nvSpPr>
        <p:spPr>
          <a:xfrm>
            <a:off x="228600" y="6019800"/>
            <a:ext cx="8763000" cy="584775"/>
          </a:xfrm>
          <a:prstGeom prst="rect">
            <a:avLst/>
          </a:prstGeom>
          <a:noFill/>
        </p:spPr>
        <p:txBody>
          <a:bodyPr wrap="square" rtlCol="0">
            <a:spAutoFit/>
          </a:bodyPr>
          <a:lstStyle/>
          <a:p>
            <a:pPr algn="ctr"/>
            <a:r>
              <a:rPr lang="en-US" sz="3200" dirty="0" smtClean="0"/>
              <a:t>Next Module: </a:t>
            </a:r>
            <a:r>
              <a:rPr lang="en-US" sz="3200" dirty="0" smtClean="0">
                <a:hlinkClick r:id="rId4" action="ppaction://hlinkpres?slideindex=1&amp;slidetitle="/>
              </a:rPr>
              <a:t>Authorization</a:t>
            </a:r>
            <a:endParaRPr lang="en-US" sz="3200" dirty="0"/>
          </a:p>
        </p:txBody>
      </p:sp>
      <p:pic>
        <p:nvPicPr>
          <p:cNvPr id="5" name="Picture 2" descr="C:\Users\jw\AppData\Local\Microsoft\Windows\Temporary Internet Files\Content.IE5\00XL2Y35\MP900382674[1].jpg"/>
          <p:cNvPicPr>
            <a:picLocks noChangeAspect="1" noChangeArrowheads="1"/>
          </p:cNvPicPr>
          <p:nvPr/>
        </p:nvPicPr>
        <p:blipFill>
          <a:blip r:embed="rId5" cstate="print"/>
          <a:srcRect/>
          <a:stretch>
            <a:fillRect/>
          </a:stretch>
        </p:blipFill>
        <p:spPr bwMode="auto">
          <a:xfrm>
            <a:off x="3048000" y="1752600"/>
            <a:ext cx="2939144" cy="4114800"/>
          </a:xfrm>
          <a:prstGeom prst="rect">
            <a:avLst/>
          </a:prstGeom>
          <a:noFill/>
        </p:spPr>
      </p:pic>
    </p:spTree>
    <p:custDataLst>
      <p:tags r:id="rId1"/>
    </p:custDataLst>
    <p:extLst>
      <p:ext uri="{BB962C8B-B14F-4D97-AF65-F5344CB8AC3E}">
        <p14:creationId xmlns:p14="http://schemas.microsoft.com/office/powerpoint/2010/main" val="2946406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Security Assessment Module 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Section A:  Assessment Foundation</a:t>
            </a:r>
          </a:p>
          <a:p>
            <a:pPr lvl="1"/>
            <a:r>
              <a:rPr lang="en-US" dirty="0" smtClean="0"/>
              <a:t>RMF Tasks for Step 4</a:t>
            </a:r>
          </a:p>
          <a:p>
            <a:pPr lvl="1"/>
            <a:r>
              <a:rPr lang="en-US" dirty="0" smtClean="0"/>
              <a:t>Assessments Within the SDLC</a:t>
            </a:r>
          </a:p>
          <a:p>
            <a:pPr lvl="1"/>
            <a:r>
              <a:rPr lang="en-US" dirty="0" smtClean="0"/>
              <a:t>Security Content Automation Protocol</a:t>
            </a:r>
          </a:p>
          <a:p>
            <a:pPr lvl="1"/>
            <a:r>
              <a:rPr lang="en-US" dirty="0" smtClean="0"/>
              <a:t>Strategy for Conducting Security Control Assessments</a:t>
            </a:r>
          </a:p>
          <a:p>
            <a:pPr lvl="1"/>
            <a:r>
              <a:rPr lang="en-US" dirty="0" smtClean="0"/>
              <a:t>Building an Effective Assurance Case</a:t>
            </a:r>
          </a:p>
          <a:p>
            <a:pPr lvl="1"/>
            <a:r>
              <a:rPr lang="en-US" dirty="0" smtClean="0"/>
              <a:t>Assessment Procedures</a:t>
            </a:r>
          </a:p>
          <a:p>
            <a:r>
              <a:rPr lang="en-US" dirty="0" smtClean="0"/>
              <a:t>Section B:  Planning for Assessments</a:t>
            </a:r>
          </a:p>
          <a:p>
            <a:pPr lvl="1"/>
            <a:r>
              <a:rPr lang="en-US" dirty="0" smtClean="0"/>
              <a:t>Preparing for Security Control Assessments</a:t>
            </a:r>
          </a:p>
          <a:p>
            <a:pPr lvl="1"/>
            <a:r>
              <a:rPr lang="en-US" dirty="0" smtClean="0"/>
              <a:t>Developing Security Assessment Plans</a:t>
            </a:r>
          </a:p>
          <a:p>
            <a:r>
              <a:rPr lang="en-US" dirty="0" smtClean="0"/>
              <a:t>Conducting and Reporting</a:t>
            </a:r>
          </a:p>
          <a:p>
            <a:pPr lvl="1"/>
            <a:r>
              <a:rPr lang="en-US" dirty="0" smtClean="0"/>
              <a:t>Conducting Security Control Assessments</a:t>
            </a:r>
          </a:p>
          <a:p>
            <a:pPr lvl="1"/>
            <a:r>
              <a:rPr lang="en-US" dirty="0" smtClean="0"/>
              <a:t>Analyzing Security Assessment Report Results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Foundation</a:t>
            </a:r>
            <a:endParaRPr lang="en-US" dirty="0"/>
          </a:p>
        </p:txBody>
      </p:sp>
      <p:sp>
        <p:nvSpPr>
          <p:cNvPr id="3" name="Text Placeholder 2"/>
          <p:cNvSpPr>
            <a:spLocks noGrp="1"/>
          </p:cNvSpPr>
          <p:nvPr>
            <p:ph type="body" idx="1"/>
          </p:nvPr>
        </p:nvSpPr>
        <p:spPr/>
        <p:txBody>
          <a:bodyPr/>
          <a:lstStyle/>
          <a:p>
            <a:r>
              <a:rPr lang="en-US" dirty="0" smtClean="0"/>
              <a:t>Section A</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RMF Step 4 – Assess Security Controls</a:t>
            </a:r>
            <a:endParaRPr lang="en-US" dirty="0"/>
          </a:p>
        </p:txBody>
      </p:sp>
      <p:sp>
        <p:nvSpPr>
          <p:cNvPr id="2" name="Content Placeholder 1"/>
          <p:cNvSpPr>
            <a:spLocks noGrp="1"/>
          </p:cNvSpPr>
          <p:nvPr>
            <p:ph idx="1"/>
          </p:nvPr>
        </p:nvSpPr>
        <p:spPr>
          <a:xfrm>
            <a:off x="762000" y="1752600"/>
            <a:ext cx="7924800" cy="4254691"/>
          </a:xfrm>
        </p:spPr>
        <p:txBody>
          <a:bodyPr/>
          <a:lstStyle/>
          <a:p>
            <a:r>
              <a:rPr lang="en-US" dirty="0" smtClean="0"/>
              <a:t>Assessment Preparation</a:t>
            </a:r>
          </a:p>
          <a:p>
            <a:r>
              <a:rPr lang="en-US" dirty="0" smtClean="0"/>
              <a:t>Security Control Assessment</a:t>
            </a:r>
          </a:p>
          <a:p>
            <a:r>
              <a:rPr lang="en-US" dirty="0" smtClean="0"/>
              <a:t>Security Assessment Report</a:t>
            </a:r>
          </a:p>
          <a:p>
            <a:r>
              <a:rPr lang="en-US" dirty="0" smtClean="0"/>
              <a:t>Remediation Actions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Assessments Within the SDLC</a:t>
            </a:r>
            <a:endParaRPr lang="en-US" dirty="0"/>
          </a:p>
        </p:txBody>
      </p:sp>
      <p:sp>
        <p:nvSpPr>
          <p:cNvPr id="2" name="Content Placeholder 1"/>
          <p:cNvSpPr>
            <a:spLocks noGrp="1"/>
          </p:cNvSpPr>
          <p:nvPr>
            <p:ph idx="1"/>
          </p:nvPr>
        </p:nvSpPr>
        <p:spPr>
          <a:xfrm>
            <a:off x="914400" y="1828800"/>
            <a:ext cx="7772400" cy="4178491"/>
          </a:xfrm>
        </p:spPr>
        <p:txBody>
          <a:bodyPr>
            <a:normAutofit fontScale="92500" lnSpcReduction="10000"/>
          </a:bodyPr>
          <a:lstStyle/>
          <a:p>
            <a:r>
              <a:rPr lang="en-US" dirty="0" smtClean="0">
                <a:solidFill>
                  <a:schemeClr val="bg1">
                    <a:lumMod val="75000"/>
                  </a:schemeClr>
                </a:solidFill>
              </a:rPr>
              <a:t>Initiation</a:t>
            </a:r>
          </a:p>
          <a:p>
            <a:r>
              <a:rPr lang="en-US" dirty="0" smtClean="0"/>
              <a:t>Development/Acquisition</a:t>
            </a:r>
          </a:p>
          <a:p>
            <a:pPr lvl="1"/>
            <a:r>
              <a:rPr lang="en-US" dirty="0" smtClean="0"/>
              <a:t>Design and Code Reviews</a:t>
            </a:r>
          </a:p>
          <a:p>
            <a:pPr lvl="1"/>
            <a:r>
              <a:rPr lang="en-US" dirty="0" smtClean="0"/>
              <a:t>Application Scanning</a:t>
            </a:r>
          </a:p>
          <a:p>
            <a:pPr lvl="1"/>
            <a:r>
              <a:rPr lang="en-US" dirty="0" smtClean="0"/>
              <a:t>Regression Testing</a:t>
            </a:r>
          </a:p>
          <a:p>
            <a:r>
              <a:rPr lang="en-US" dirty="0" smtClean="0">
                <a:solidFill>
                  <a:schemeClr val="bg1">
                    <a:lumMod val="75000"/>
                  </a:schemeClr>
                </a:solidFill>
              </a:rPr>
              <a:t>Implementation</a:t>
            </a:r>
          </a:p>
          <a:p>
            <a:r>
              <a:rPr lang="en-US" dirty="0" smtClean="0"/>
              <a:t>Operations And Maintenance</a:t>
            </a:r>
          </a:p>
          <a:p>
            <a:pPr lvl="1"/>
            <a:r>
              <a:rPr lang="en-US" dirty="0" smtClean="0"/>
              <a:t>Security Assessments Conducted by</a:t>
            </a:r>
          </a:p>
          <a:p>
            <a:pPr lvl="2"/>
            <a:r>
              <a:rPr lang="en-US" dirty="0" smtClean="0"/>
              <a:t>information system owners, common control providers, information system security officers, independent assessors, auditors, and Inspectors General </a:t>
            </a:r>
          </a:p>
          <a:p>
            <a:r>
              <a:rPr lang="en-US" dirty="0" smtClean="0"/>
              <a:t>Disposition (Disposal)</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ITS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12AEF358E8774E9E1B8EB121778258" ma:contentTypeVersion="1" ma:contentTypeDescription="Create a new document." ma:contentTypeScope="" ma:versionID="70ca57526b20849c05168d982cec98ef">
  <xsd:schema xmlns:xsd="http://www.w3.org/2001/XMLSchema" xmlns:xs="http://www.w3.org/2001/XMLSchema" xmlns:p="http://schemas.microsoft.com/office/2006/metadata/properties" xmlns:ns3="c78b05e2-e7bd-42e1-be2d-243f53ceef8b" targetNamespace="http://schemas.microsoft.com/office/2006/metadata/properties" ma:root="true" ma:fieldsID="cc467befe09c3c5910a89a836c2eca46" ns3:_="">
    <xsd:import namespace="c78b05e2-e7bd-42e1-be2d-243f53ceef8b"/>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8b05e2-e7bd-42e1-be2d-243f53ceef8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1C04BA3-6423-4EA5-B335-346B6267CB3F}"/>
</file>

<file path=customXml/itemProps2.xml><?xml version="1.0" encoding="utf-8"?>
<ds:datastoreItem xmlns:ds="http://schemas.openxmlformats.org/officeDocument/2006/customXml" ds:itemID="{80F02563-D919-44E2-A1E5-F115E229E393}"/>
</file>

<file path=customXml/itemProps3.xml><?xml version="1.0" encoding="utf-8"?>
<ds:datastoreItem xmlns:ds="http://schemas.openxmlformats.org/officeDocument/2006/customXml" ds:itemID="{8E9CEBCF-C5D1-4D45-88FF-CD5DC9238623}"/>
</file>

<file path=docProps/app.xml><?xml version="1.0" encoding="utf-8"?>
<Properties xmlns="http://schemas.openxmlformats.org/officeDocument/2006/extended-properties" xmlns:vt="http://schemas.openxmlformats.org/officeDocument/2006/docPropsVTypes">
  <Template>FITSI</Template>
  <TotalTime>519</TotalTime>
  <Words>6860</Words>
  <Application>Microsoft Office PowerPoint</Application>
  <PresentationFormat>On-screen Show (4:3)</PresentationFormat>
  <Paragraphs>495</Paragraphs>
  <Slides>42</Slides>
  <Notes>42</Notes>
  <HiddenSlides>10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Times New Roman</vt:lpstr>
      <vt:lpstr>Wingdings</vt:lpstr>
      <vt:lpstr>FITSI</vt:lpstr>
      <vt:lpstr>Security Assessments</vt:lpstr>
      <vt:lpstr>PowerPoint Presentation</vt:lpstr>
      <vt:lpstr>Leadership</vt:lpstr>
      <vt:lpstr>FITSP-A Exam Module Objectives</vt:lpstr>
      <vt:lpstr>Security Assessment Module Overview</vt:lpstr>
      <vt:lpstr>Assessment Foundation</vt:lpstr>
      <vt:lpstr>RMF Step 4 – Assess Security Controls</vt:lpstr>
      <vt:lpstr>PowerPoint Presentation</vt:lpstr>
      <vt:lpstr>Assessments Within the SDLC</vt:lpstr>
      <vt:lpstr>PowerPoint Presentation</vt:lpstr>
      <vt:lpstr>Security Content Automation Protocol </vt:lpstr>
      <vt:lpstr>Strategy for Conducting Security Control Assessments</vt:lpstr>
      <vt:lpstr>PowerPoint Presentation</vt:lpstr>
      <vt:lpstr>Building an Effective Assurance Case</vt:lpstr>
      <vt:lpstr>PowerPoint Presentation</vt:lpstr>
      <vt:lpstr>Trustworthiness</vt:lpstr>
      <vt:lpstr>Assessment Procedures</vt:lpstr>
      <vt:lpstr>Objective Determination Statement</vt:lpstr>
      <vt:lpstr>Control Statement</vt:lpstr>
      <vt:lpstr>Subsequent Objectives</vt:lpstr>
      <vt:lpstr>Assessment Methods</vt:lpstr>
      <vt:lpstr>Assessment Objects</vt:lpstr>
      <vt:lpstr>Benefit of Repeatable &amp; Documented Methods</vt:lpstr>
      <vt:lpstr>PowerPoint Presentation</vt:lpstr>
      <vt:lpstr>Knowledge Check</vt:lpstr>
      <vt:lpstr>Planning for Assessments</vt:lpstr>
      <vt:lpstr>Preparing for the Process of Security Control Assessments</vt:lpstr>
      <vt:lpstr>PowerPoint Presentation</vt:lpstr>
      <vt:lpstr>Gathering Background Information</vt:lpstr>
      <vt:lpstr>Selecting Security Control Assessors</vt:lpstr>
      <vt:lpstr>Developing Security Assessment Plans</vt:lpstr>
      <vt:lpstr>Conducting &amp; Reporting</vt:lpstr>
      <vt:lpstr>Conducting Security Control Assessments</vt:lpstr>
      <vt:lpstr>PowerPoint Presentation</vt:lpstr>
      <vt:lpstr>Analyzing Security Assessment Report Results</vt:lpstr>
      <vt:lpstr>PowerPoint Presentation</vt:lpstr>
      <vt:lpstr>Security Assessments Key Concepts &amp; Vocabulary</vt:lpstr>
      <vt:lpstr>PowerPoint Presentation</vt:lpstr>
      <vt:lpstr>Lab Activity 4 –   Building an Assessment Case </vt:lpstr>
      <vt:lpstr>PowerPoint Presentation</vt:lpstr>
      <vt:lpstr>PowerPoint Presentation</vt:lpstr>
      <vt:lpstr>Questions?</vt:lpstr>
    </vt:vector>
  </TitlesOfParts>
  <Company>U.S. Department of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Control Assessment</dc:title>
  <dc:creator>kuligowskica</dc:creator>
  <cp:lastModifiedBy>Lesley Hamilton</cp:lastModifiedBy>
  <cp:revision>88</cp:revision>
  <dcterms:created xsi:type="dcterms:W3CDTF">2011-04-14T15:09:49Z</dcterms:created>
  <dcterms:modified xsi:type="dcterms:W3CDTF">2014-09-18T20:37:53Z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EDBAA27C-7BBA-43DE-AED4-728556E1EDFB</vt:lpwstr>
  </property>
  <property fmtid="{D5CDD505-2E9C-101B-9397-08002B2CF9AE}" pid="3" name="ArticulatePath">
    <vt:lpwstr>5_Assessment</vt:lpwstr>
  </property>
  <property fmtid="{D5CDD505-2E9C-101B-9397-08002B2CF9AE}" pid="4" name="ContentTypeId">
    <vt:lpwstr>0x010100A612AEF358E8774E9E1B8EB121778258</vt:lpwstr>
  </property>
  <property fmtid="{D5CDD505-2E9C-101B-9397-08002B2CF9AE}" pid="5" name="IsMyDocuments">
    <vt:bool>true</vt:bool>
  </property>
</Properties>
</file>